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7"/>
  </p:notesMasterIdLst>
  <p:sldIdLst>
    <p:sldId id="418" r:id="rId2"/>
    <p:sldId id="1435" r:id="rId3"/>
    <p:sldId id="1436" r:id="rId4"/>
    <p:sldId id="1437" r:id="rId5"/>
    <p:sldId id="456" r:id="rId6"/>
    <p:sldId id="1438" r:id="rId7"/>
    <p:sldId id="1439" r:id="rId8"/>
    <p:sldId id="1440" r:id="rId9"/>
    <p:sldId id="1441" r:id="rId10"/>
    <p:sldId id="1442" r:id="rId11"/>
    <p:sldId id="1443" r:id="rId12"/>
    <p:sldId id="1444" r:id="rId13"/>
    <p:sldId id="1445" r:id="rId14"/>
    <p:sldId id="1446" r:id="rId15"/>
    <p:sldId id="1447" r:id="rId16"/>
    <p:sldId id="1448" r:id="rId17"/>
    <p:sldId id="1449" r:id="rId18"/>
    <p:sldId id="1450" r:id="rId19"/>
    <p:sldId id="263" r:id="rId20"/>
    <p:sldId id="457" r:id="rId21"/>
    <p:sldId id="1451" r:id="rId22"/>
    <p:sldId id="1452" r:id="rId23"/>
    <p:sldId id="1453" r:id="rId24"/>
    <p:sldId id="1454" r:id="rId25"/>
    <p:sldId id="1455" r:id="rId26"/>
    <p:sldId id="1456" r:id="rId27"/>
    <p:sldId id="1457" r:id="rId28"/>
    <p:sldId id="1458" r:id="rId29"/>
    <p:sldId id="1459" r:id="rId30"/>
    <p:sldId id="1460" r:id="rId31"/>
    <p:sldId id="571" r:id="rId32"/>
    <p:sldId id="458" r:id="rId33"/>
    <p:sldId id="1076" r:id="rId34"/>
    <p:sldId id="1098" r:id="rId35"/>
    <p:sldId id="1077" r:id="rId36"/>
    <p:sldId id="1079" r:id="rId37"/>
    <p:sldId id="1080" r:id="rId38"/>
    <p:sldId id="1081" r:id="rId39"/>
    <p:sldId id="1087" r:id="rId40"/>
    <p:sldId id="1082" r:id="rId41"/>
    <p:sldId id="1083" r:id="rId42"/>
    <p:sldId id="1084" r:id="rId43"/>
    <p:sldId id="1085" r:id="rId44"/>
    <p:sldId id="1086" r:id="rId45"/>
    <p:sldId id="1095" r:id="rId46"/>
    <p:sldId id="1054" r:id="rId47"/>
    <p:sldId id="1090" r:id="rId48"/>
    <p:sldId id="1091" r:id="rId49"/>
    <p:sldId id="1092" r:id="rId50"/>
    <p:sldId id="1088" r:id="rId51"/>
    <p:sldId id="1093" r:id="rId52"/>
    <p:sldId id="1094" r:id="rId53"/>
    <p:sldId id="1432" r:id="rId54"/>
    <p:sldId id="1039" r:id="rId55"/>
    <p:sldId id="455"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418"/>
          </p14:sldIdLst>
        </p14:section>
        <p14:section name="Introduction" id="{DEED0A68-EF9C-4733-ADAA-766A859E58BB}">
          <p14:sldIdLst>
            <p14:sldId id="1435"/>
            <p14:sldId id="1436"/>
            <p14:sldId id="1437"/>
          </p14:sldIdLst>
        </p14:section>
        <p14:section name="Section 1" id="{1F767E79-2A4A-4837-8114-C2475E36F49A}">
          <p14:sldIdLst>
            <p14:sldId id="456"/>
            <p14:sldId id="1438"/>
            <p14:sldId id="1439"/>
            <p14:sldId id="1440"/>
            <p14:sldId id="1441"/>
            <p14:sldId id="1442"/>
            <p14:sldId id="1443"/>
            <p14:sldId id="1444"/>
            <p14:sldId id="1445"/>
            <p14:sldId id="1446"/>
            <p14:sldId id="1447"/>
            <p14:sldId id="1448"/>
            <p14:sldId id="1449"/>
            <p14:sldId id="1450"/>
            <p14:sldId id="263"/>
          </p14:sldIdLst>
        </p14:section>
        <p14:section name="Section 2" id="{64A33C99-CD85-476B-80AE-285978042B74}">
          <p14:sldIdLst>
            <p14:sldId id="457"/>
            <p14:sldId id="1451"/>
            <p14:sldId id="1452"/>
            <p14:sldId id="1453"/>
            <p14:sldId id="1454"/>
            <p14:sldId id="1455"/>
            <p14:sldId id="1456"/>
            <p14:sldId id="1457"/>
            <p14:sldId id="1458"/>
            <p14:sldId id="1459"/>
            <p14:sldId id="1460"/>
            <p14:sldId id="571"/>
          </p14:sldIdLst>
        </p14:section>
        <p14:section name="Section 3" id="{308D822E-C220-4295-A91C-5C781A5093DF}">
          <p14:sldIdLst>
            <p14:sldId id="458"/>
            <p14:sldId id="1076"/>
            <p14:sldId id="1098"/>
            <p14:sldId id="1077"/>
            <p14:sldId id="1079"/>
            <p14:sldId id="1080"/>
            <p14:sldId id="1081"/>
            <p14:sldId id="1087"/>
            <p14:sldId id="1082"/>
            <p14:sldId id="1083"/>
            <p14:sldId id="1084"/>
            <p14:sldId id="1085"/>
            <p14:sldId id="1086"/>
            <p14:sldId id="1095"/>
            <p14:sldId id="1054"/>
            <p14:sldId id="1090"/>
            <p14:sldId id="1091"/>
            <p14:sldId id="1092"/>
            <p14:sldId id="1088"/>
            <p14:sldId id="1093"/>
            <p14:sldId id="1094"/>
            <p14:sldId id="1432"/>
          </p14:sldIdLst>
        </p14:section>
        <p14:section name="Conclusions" id="{AD901706-933A-4282-831D-2F305081F9D7}">
          <p14:sldIdLst>
            <p14:sldId id="1039"/>
            <p14:sldId id="4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815" autoAdjust="0"/>
    <p:restoredTop sz="76966" autoAdjust="0"/>
  </p:normalViewPr>
  <p:slideViewPr>
    <p:cSldViewPr snapToGrid="0">
      <p:cViewPr varScale="1">
        <p:scale>
          <a:sx n="54" d="100"/>
          <a:sy n="54" d="100"/>
        </p:scale>
        <p:origin x="128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16/03/2021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‹N°›</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session is 90 minutes in length</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a:t>
            </a:fld>
            <a:endParaRPr lang="en-US" altLang="en-US"/>
          </a:p>
        </p:txBody>
      </p:sp>
    </p:spTree>
    <p:extLst>
      <p:ext uri="{BB962C8B-B14F-4D97-AF65-F5344CB8AC3E}">
        <p14:creationId xmlns:p14="http://schemas.microsoft.com/office/powerpoint/2010/main" val="157566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search or similarly access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Budapest Convention uses</a:t>
            </a:r>
            <a:r>
              <a:rPr lang="en-US" baseline="0" dirty="0"/>
              <a:t> both traditional and more specific language for computer systems so that its language may be technology-neutral and appropriate for all legal systems. </a:t>
            </a: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354291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computer system… part of it.. computer data stored therein…. computer data storage medium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r>
              <a:rPr lang="en-US" dirty="0"/>
              <a:t>The power to search and similarly access</a:t>
            </a:r>
            <a:r>
              <a:rPr lang="en-US" baseline="0" dirty="0"/>
              <a:t> under Article 19 of Budapest Convention extends to computer systems, parts of computer systems ad computer-data storage mediums. This slide explains the scope of the Article.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708531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(“specific computer system…</a:t>
            </a:r>
            <a:r>
              <a:rPr lang="en-US" sz="1200" b="0" dirty="0">
                <a:solidFill>
                  <a:srgbClr val="FF0000"/>
                </a:solidFill>
                <a:latin typeface="+mj-lt"/>
              </a:rPr>
              <a:t>lawfully accessible from or available to the initial system… expeditiously extend the search or similar accessing…</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r>
              <a:rPr lang="en-US" dirty="0"/>
              <a:t>The power to conduct a search relates to a specific computer system – therefore permission to conduct a search cannot be in relation to an unspecified number of computer systems. </a:t>
            </a:r>
          </a:p>
          <a:p>
            <a:endParaRPr lang="en-US" dirty="0"/>
          </a:p>
          <a:p>
            <a:r>
              <a:rPr lang="en-US" dirty="0"/>
              <a:t>It</a:t>
            </a:r>
            <a:r>
              <a:rPr lang="en-US" baseline="0" dirty="0"/>
              <a:t> is often discovered by law enforcement officials during a search or similar accessing that other computer systems or other parts of the same computer system may contain data that is required. The Budapest Convention allows for extension of the search or similar accessing; however the same may be subject to independent </a:t>
            </a:r>
            <a:r>
              <a:rPr lang="en-US" baseline="0" dirty="0" err="1"/>
              <a:t>authorisation</a:t>
            </a:r>
            <a:r>
              <a:rPr lang="en-US" baseline="0" dirty="0"/>
              <a:t>.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87477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seize or similarly secure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a:t>The Budapest Convention uses</a:t>
            </a:r>
            <a:r>
              <a:rPr lang="en-US" baseline="0" dirty="0"/>
              <a:t> both traditional and more specific language for computer systems so that its language may be technology-neutral and appropriate for all legal systems. Seizing or similarly securing data is one of the ways in which this power can be exercised.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2768062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make or retain a copy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Making or retaining a copy of the computer</a:t>
            </a:r>
            <a:r>
              <a:rPr lang="en-US" baseline="0" dirty="0"/>
              <a:t> data required is another way that seizing or similarly securing computer data may be actualized. This may prevent having to undertake the expensive, burdensome and invasive measure of physically taking computer data and computer systems into custody.</a:t>
            </a:r>
            <a:endParaRPr lang="en-US"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113104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maintain the integrity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It is important that any data</a:t>
            </a:r>
            <a:r>
              <a:rPr lang="en-US" baseline="0" dirty="0"/>
              <a:t> that the integrity of any seized data be maintained so that it is not altered or modified in any way from the condition in which it was found at the time of its seizure or similar access.</a:t>
            </a:r>
            <a:endParaRPr lang="en-US"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715638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render inaccessible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is another measure that may be undertaken</a:t>
            </a:r>
            <a:r>
              <a:rPr lang="en-US" baseline="0" dirty="0"/>
              <a:t> with the effect of seizing data. Data is rendered inaccessible or removed usually when such data poses danger or social harm.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798148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19 of the Budapest Convention with one element (“</a:t>
            </a:r>
            <a:r>
              <a:rPr lang="en-US" sz="1200" b="0" dirty="0">
                <a:solidFill>
                  <a:srgbClr val="FF0000"/>
                </a:solidFill>
                <a:latin typeface="+mj-lt"/>
              </a:rPr>
              <a:t>person who has knowledge about the functioning of the computer system or measures applied to protect the computer data</a:t>
            </a:r>
            <a:r>
              <a:rPr lang="en-US" sz="1200" b="0" dirty="0">
                <a:latin typeface="+mj-lt"/>
              </a:rPr>
              <a:t> … </a:t>
            </a:r>
            <a:r>
              <a:rPr lang="en-US" sz="1200" b="0" dirty="0">
                <a:solidFill>
                  <a:srgbClr val="FF0000"/>
                </a:solidFill>
                <a:latin typeface="+mj-lt"/>
              </a:rPr>
              <a:t>as is reasonable</a:t>
            </a:r>
            <a:r>
              <a:rPr lang="en-US" sz="1200" b="0" dirty="0">
                <a:latin typeface="+mj-lt"/>
              </a:rPr>
              <a:t>,</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a:t>
            </a:r>
            <a:r>
              <a:rPr lang="en-US" baseline="0" dirty="0"/>
              <a:t> Budapest Convention recognizes that it is often burdensome for law enforcement to undertake searches, seizures and similar measures without assistance from system administrators who are more familiar with the location and means to access such data. Article 18.4 provides legal basis for cooperating with system administrators and other persons who have knowledge about the functioning of a computer system.</a:t>
            </a:r>
            <a:endParaRPr lang="en-US"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763360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19 of the Budapest Convention with one element (“</a:t>
            </a:r>
            <a:r>
              <a:rPr lang="en-US" sz="1200" b="0" dirty="0">
                <a:solidFill>
                  <a:srgbClr val="FF0000"/>
                </a:solidFill>
                <a:latin typeface="+mj-lt"/>
              </a:rPr>
              <a:t>subject to Articles 14 and 15</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Like all powers established in accordance with the Budapest Convention, this procedural power is also subject to conditions and safeguards. Possible relevant safeguards have been listed on the slide.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4153610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Before we move into the internet, we need to put a little perspective on what a network is &amp; what makes one up – which are important to allowing understanding of how the internet works</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20</a:t>
            </a:fld>
            <a:endParaRPr lang="en-US" altLang="en-US"/>
          </a:p>
        </p:txBody>
      </p:sp>
    </p:spTree>
    <p:extLst>
      <p:ext uri="{BB962C8B-B14F-4D97-AF65-F5344CB8AC3E}">
        <p14:creationId xmlns:p14="http://schemas.microsoft.com/office/powerpoint/2010/main" val="601493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xmlns="" id="{B15714A6-B05B-47A5-B92B-D727BD3A45D0}"/>
              </a:ext>
            </a:extLst>
          </p:cNvPr>
          <p:cNvSpPr>
            <a:spLocks noGrp="1"/>
          </p:cNvSpPr>
          <p:nvPr>
            <p:ph type="body" idx="1"/>
          </p:nvPr>
        </p:nvSpPr>
        <p:spPr/>
        <p:txBody>
          <a:bodyPr/>
          <a:lstStyle/>
          <a:p>
            <a:r>
              <a:rPr lang="en-GB" sz="3600" dirty="0"/>
              <a:t>This session will be divided into 4 parts.</a:t>
            </a:r>
          </a:p>
          <a:p>
            <a:r>
              <a:rPr lang="en-GB" sz="3600" dirty="0"/>
              <a:t>The first part of the session will look at the procedural power of search and seizure of stored computer data under Article 19 of the Budapest Convention.</a:t>
            </a:r>
          </a:p>
          <a:p>
            <a:r>
              <a:rPr lang="en-GB" sz="3600" dirty="0"/>
              <a:t>The second part of the session will look at the procedural power of real-time collection of traffic data under Article 20 of the Budapest Convention. </a:t>
            </a:r>
          </a:p>
          <a:p>
            <a:r>
              <a:rPr lang="en-GB" sz="3600" dirty="0"/>
              <a:t>The third part of the session will look at the procedural power of interception of content data under Article 21 of the Budapest Convention.</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The fourth part of the session will look at the jurisdictional scope of the Budapest Convention under Article 22 of the Budapest Convention.</a:t>
            </a:r>
          </a:p>
        </p:txBody>
      </p:sp>
    </p:spTree>
    <p:extLst>
      <p:ext uri="{BB962C8B-B14F-4D97-AF65-F5344CB8AC3E}">
        <p14:creationId xmlns:p14="http://schemas.microsoft.com/office/powerpoint/2010/main" val="26434616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a:t>Sometimes, the investigator needs more fresh information, rather than that information provided by the search or seizure of stored data. </a:t>
            </a:r>
          </a:p>
          <a:p>
            <a:pPr eaLnBrk="1" hangingPunct="1">
              <a:spcBef>
                <a:spcPct val="0"/>
              </a:spcBef>
            </a:pPr>
            <a:endParaRPr lang="en-GB" i="1" dirty="0"/>
          </a:p>
          <a:p>
            <a:pPr eaLnBrk="1" hangingPunct="1">
              <a:spcBef>
                <a:spcPct val="0"/>
              </a:spcBef>
            </a:pPr>
            <a:r>
              <a:rPr lang="en-US" i="1" dirty="0"/>
              <a:t>Real-time </a:t>
            </a:r>
            <a:r>
              <a:rPr lang="en-US" dirty="0"/>
              <a:t>collection of computer data allows alive investigations and is described in Article 20 of Budapest Convention. Such kind of intrusive measure requires proper legislation to allow law enforcement authorities to collect or record, through technical means, data in real time, and also the power to compel service providers to collect or record data from their costumers, within its normal activity, in real time.</a:t>
            </a:r>
          </a:p>
          <a:p>
            <a:pPr eaLnBrk="1" hangingPunct="1">
              <a:spcBef>
                <a:spcPct val="0"/>
              </a:spcBef>
            </a:pPr>
            <a:endParaRPr lang="en-US" dirty="0"/>
          </a:p>
          <a:p>
            <a:pPr eaLnBrk="1" hangingPunct="1">
              <a:spcBef>
                <a:spcPct val="0"/>
              </a:spcBef>
            </a:pPr>
            <a:r>
              <a:rPr lang="en-US" dirty="0"/>
              <a:t>This kind of investigative tool can be very important, for example, to establish the source of a communication, in view of identifying a perpetrator, in real time.</a:t>
            </a:r>
          </a:p>
          <a:p>
            <a:pPr eaLnBrk="1" hangingPunct="1">
              <a:spcBef>
                <a:spcPct val="0"/>
              </a:spcBef>
            </a:pPr>
            <a:endParaRPr lang="en-US" dirty="0"/>
          </a:p>
          <a:p>
            <a:r>
              <a:rPr lang="en-US" dirty="0"/>
              <a:t>To be noted that §3 of</a:t>
            </a:r>
            <a:r>
              <a:rPr lang="en-US" baseline="0" dirty="0"/>
              <a:t> Article 20 imposes to </a:t>
            </a:r>
            <a:r>
              <a:rPr lang="en-GB" sz="1200" kern="1200" dirty="0">
                <a:solidFill>
                  <a:schemeClr val="tx1"/>
                </a:solidFill>
                <a:effectLst/>
                <a:latin typeface="+mn-lt"/>
                <a:ea typeface="+mn-ea"/>
                <a:cs typeface="+mn-cs"/>
              </a:rPr>
              <a:t>Parties to adopt such legislative and other measures as may be necessary to oblige service providers to keep confidential the fact of the execution of any power provided for in this article and any information relating to it.</a:t>
            </a:r>
          </a:p>
          <a:p>
            <a:r>
              <a:rPr lang="en-GB"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1427576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collect or record….compel a service provider…. collect or record…. to co-operate and assist</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Competent authorities</a:t>
            </a:r>
            <a:r>
              <a:rPr lang="en-US" baseline="0" dirty="0"/>
              <a:t> may directly use technical means to collect traffic data. The competent authorities may also compel a service provider to assist in this regard, including cooperating and assisting the competent authorities to realize this power.</a:t>
            </a:r>
          </a:p>
          <a:p>
            <a:endParaRPr lang="en-US" baseline="0"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8429388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technical means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baseline="0" dirty="0"/>
              <a:t>The Budapest Convention is technology-neutral in this respect, and parties are free to legislate on specific technical measures that may be used to collect such traffic data.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6369541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existing technical capability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article does not impose an obligation</a:t>
            </a:r>
            <a:r>
              <a:rPr lang="en-US" baseline="0" dirty="0"/>
              <a:t> for the service provider to develop the necessary technical capabilities to enable it to conduct real-time collection of traffic data. It only may be obligated to do what is in its technical capacity, whether or not such technical capacity is being used at the time of the order.</a:t>
            </a:r>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0440785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traffic data</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In particular, it explains what is, and what is not, traffic data as defined under Article 1 of the Budapest Convention.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6167345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associated with specified communications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Given the</a:t>
            </a:r>
            <a:r>
              <a:rPr lang="en-US" baseline="0" dirty="0"/>
              <a:t> privacy concerns associated with real-time collection of traffic data, it is required that any exercise of powers under this article be with respect to specified communications and not giving general or indiscriminate surveillance powers to competent authorities.</a:t>
            </a: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aa-ET" dirty="0"/>
          </a:p>
          <a:p>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7106202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in its territory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r>
              <a:rPr lang="en-US" dirty="0"/>
              <a:t>This slide explains how the communications must take place within the territory – i.e. at least one person or device receiving the communication is located in the territory.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9785369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instead adopt legislative and other measures as may be necessary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In countries where there are restrictions on real-time collection of traffic data by law enforcement authority, other legislative or other measures as may be necessary to ensure that such data is recorded. These may be including requiring service providers to give the necessary technical facilities to </a:t>
            </a:r>
            <a:r>
              <a:rPr lang="en-US" dirty="0" err="1"/>
              <a:t>realise</a:t>
            </a:r>
            <a:r>
              <a:rPr lang="en-US" dirty="0"/>
              <a:t> the powers.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25940319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oblige a service provider to keep confidential</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It</a:t>
            </a:r>
            <a:r>
              <a:rPr lang="en-US" baseline="0" dirty="0"/>
              <a:t> is vital that the undertaking of real-time collection of traffic data is kept confidential, or else the measure may be frustrated.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4272334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subject to Articles 14 and 15</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162976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xmlns=""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The aim of the session is to provide the participants with a comprehensive understanding of Article 19 – 22 of the Budapest Convention. </a:t>
            </a:r>
          </a:p>
          <a:p>
            <a:endParaRPr lang="en-GB" sz="3600" dirty="0"/>
          </a:p>
        </p:txBody>
      </p:sp>
    </p:spTree>
    <p:extLst>
      <p:ext uri="{BB962C8B-B14F-4D97-AF65-F5344CB8AC3E}">
        <p14:creationId xmlns:p14="http://schemas.microsoft.com/office/powerpoint/2010/main" val="31209479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a:t>Last, but not least Article 21 describes interception of content data. </a:t>
            </a:r>
          </a:p>
          <a:p>
            <a:pPr eaLnBrk="1" hangingPunct="1">
              <a:spcBef>
                <a:spcPct val="0"/>
              </a:spcBef>
            </a:pPr>
            <a:r>
              <a:rPr lang="en-US" dirty="0"/>
              <a:t>Besides of traffic data, sometimes, law enforcement authorities might need to know the real content of communications between suspects of a crime. Some countries already have provisions on telephone interceptions, but not all of them allow the authorities to, specifically, intercept communications, other than by telephone.</a:t>
            </a:r>
            <a:endParaRPr lang="en-GB" dirty="0"/>
          </a:p>
          <a:p>
            <a:pPr eaLnBrk="1" hangingPunct="1">
              <a:spcBef>
                <a:spcPct val="0"/>
              </a:spcBef>
            </a:pPr>
            <a:endParaRPr lang="en-US" dirty="0"/>
          </a:p>
          <a:p>
            <a:pPr eaLnBrk="1" hangingPunct="1">
              <a:spcBef>
                <a:spcPct val="0"/>
              </a:spcBef>
            </a:pPr>
            <a:r>
              <a:rPr lang="en-US" dirty="0"/>
              <a:t>That is the reason why, on Article 21, specifically, Budapest Convention includes provisions that enable investigators to intercept and record data communications.</a:t>
            </a:r>
          </a:p>
          <a:p>
            <a:pPr eaLnBrk="1" hangingPunct="1">
              <a:spcBef>
                <a:spcPct val="0"/>
              </a:spcBef>
            </a:pPr>
            <a:endParaRPr lang="en-GB" dirty="0"/>
          </a:p>
          <a:p>
            <a:pPr eaLnBrk="1" hangingPunct="1">
              <a:spcBef>
                <a:spcPct val="0"/>
              </a:spcBef>
            </a:pPr>
            <a:r>
              <a:rPr lang="en-US" dirty="0"/>
              <a:t>Besides being a very powerful investigative tool, the interception of communications is also a very intrusive measure and is only allowed, by the terms of the Convention, in relation to a range of serious offences to be determined by national laws.</a:t>
            </a:r>
          </a:p>
          <a:p>
            <a:pPr eaLnBrk="1" hangingPunct="1">
              <a:spcBef>
                <a:spcPct val="0"/>
              </a:spcBef>
            </a:pPr>
            <a:endParaRPr lang="en-US" dirty="0"/>
          </a:p>
          <a:p>
            <a:r>
              <a:rPr lang="en-US" dirty="0"/>
              <a:t>For</a:t>
            </a:r>
            <a:r>
              <a:rPr lang="en-US" baseline="0" dirty="0"/>
              <a:t> additional safeguards regarding covert surveillance (including interception of content data) that need to be put in place in the national legislation by the Parties to the European Convention of Human Rights see a compilation of the relevant case-law of the European Court of Human Rights developed on the basis of Article 8 (</a:t>
            </a:r>
            <a:r>
              <a:rPr lang="en-GB" sz="1200" kern="1200" dirty="0">
                <a:solidFill>
                  <a:schemeClr val="tx1"/>
                </a:solidFill>
                <a:effectLst/>
                <a:latin typeface="+mn-lt"/>
                <a:ea typeface="+mn-ea"/>
                <a:cs typeface="+mn-cs"/>
              </a:rPr>
              <a:t>right to respect for private and family</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life, home and correspondence</a:t>
            </a:r>
            <a:r>
              <a:rPr lang="en-US" baseline="0" dirty="0"/>
              <a:t>): </a:t>
            </a:r>
            <a:r>
              <a:rPr lang="en-US" dirty="0"/>
              <a:t>http://www.echr.coe.int/Documents/FS_Mass_surveillance_ENG.pdf</a:t>
            </a:r>
          </a:p>
          <a:p>
            <a:pPr eaLnBrk="1" hangingPunct="1">
              <a:spcBef>
                <a:spcPct val="0"/>
              </a:spcBef>
            </a:pPr>
            <a:endParaRPr lang="en-US" dirty="0"/>
          </a:p>
          <a:p>
            <a:pPr marL="0" marR="0" indent="0" algn="l" defTabSz="457200" rtl="0" eaLnBrk="1" fontAlgn="base" latinLnBrk="0" hangingPunct="1">
              <a:lnSpc>
                <a:spcPct val="100000"/>
              </a:lnSpc>
              <a:spcBef>
                <a:spcPct val="0"/>
              </a:spcBef>
              <a:spcAft>
                <a:spcPct val="0"/>
              </a:spcAft>
              <a:buClrTx/>
              <a:buSzTx/>
              <a:buFontTx/>
              <a:buNone/>
              <a:tabLst/>
              <a:defRPr/>
            </a:pPr>
            <a:r>
              <a:rPr lang="en-US" dirty="0"/>
              <a:t>To be noted that §3 of</a:t>
            </a:r>
            <a:r>
              <a:rPr lang="en-US" baseline="0" dirty="0"/>
              <a:t> Article 21 imposes to </a:t>
            </a:r>
            <a:r>
              <a:rPr lang="en-GB" sz="1200" kern="1200" dirty="0">
                <a:solidFill>
                  <a:schemeClr val="tx1"/>
                </a:solidFill>
                <a:effectLst/>
                <a:latin typeface="+mn-lt"/>
                <a:ea typeface="+mn-ea"/>
                <a:cs typeface="+mn-cs"/>
              </a:rPr>
              <a:t>Parties to adopt such legislative and other measures as may be necessary to oblige service providers to keep confidential the fact of the execution of any power provided for in this article and any information relating to it.</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7683025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screenshot of a news article describing how French police, after discovering that servers of a crime chat network were located in their country, placed a technical device on the servers which enabled French police to intercept communications. The chat service, known as </a:t>
            </a:r>
            <a:r>
              <a:rPr lang="en-US" dirty="0" err="1"/>
              <a:t>EncroChat</a:t>
            </a:r>
            <a:r>
              <a:rPr lang="en-US" dirty="0"/>
              <a:t>, had 60,000 subscribers. Since messages sent through the chat were autodeleted on both the sender and recipient’s phones, police had no option but to conduct live interception of communications to collect evidence. This evidence was subsequently used by agencies all over Europe to arrest over 800 people. In the UK, two tons of drugs, several dozen guns and £54m in suspect cash were seized.</a:t>
            </a:r>
          </a:p>
          <a:p>
            <a:endParaRPr lang="en-US" dirty="0"/>
          </a:p>
          <a:p>
            <a:r>
              <a:rPr lang="en-US" dirty="0"/>
              <a:t>Link to full news article: https://www.bbc.com/news/uk-53263310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13913504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serious offences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15362497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collect or record… compel a service provider… collect or record… co-operate and assist</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29329808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technical means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25786743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existing technical capability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37901769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content data</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1284221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specified communications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39626822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in its territory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34027690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adopt legislative and other measures as may be necessary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30114052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xmlns=""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This slide outlines the objectives of this session. It underscores what participants should expect to learn from the slides. The participants can be informed that this slide will be revisited at the end of the session to assess whether the objectives were met. </a:t>
            </a:r>
          </a:p>
        </p:txBody>
      </p:sp>
    </p:spTree>
    <p:extLst>
      <p:ext uri="{BB962C8B-B14F-4D97-AF65-F5344CB8AC3E}">
        <p14:creationId xmlns:p14="http://schemas.microsoft.com/office/powerpoint/2010/main" val="1236759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to oblige a service provider to keep confidential</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35530505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subject to Articles 14 and 15</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Like all powers established in accordance with the Budapest Convention, this procedural power is also subject to conditions and safeguards. Possible relevant safeguards have been listed on the slide.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34303714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Article 22 establishes a series of criteria under which parties to the Budapest Convention are required to establish jurisdiction over the criminal offences established in accordance with Articles 2-11 of the Budapest Convention. It covers both the principle of territoriality and the principle of nationality, and also explains where Parties may not implement certain provisions. </a:t>
            </a:r>
          </a:p>
          <a:p>
            <a:r>
              <a:rPr lang="en-US" dirty="0"/>
              <a:t>Given the transnational nature of cybercrime, Article 22 also very importantly provides for a consultative process where two states have concurrent jurisdiction based upon their implementation of the principle of territoriality and/or the principle of nationality.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10119747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solidFill>
                  <a:srgbClr val="FF0000"/>
                </a:solidFill>
                <a:latin typeface="+mj-lt"/>
              </a:rPr>
              <a:t>in its territory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This element outlines the most fundamental principle of territoriality – stating that a country may exercise its jurisdiction over an offence established in accordance with Article 2-11 of the Budapest Convention where such offence has been committed in its territory. The slide provides examples of instances where a party can assert territorial jurisdiction.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29269185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solidFill>
                  <a:srgbClr val="FF0000"/>
                </a:solidFill>
                <a:latin typeface="+mj-lt"/>
              </a:rPr>
              <a:t>ship flying the flag…. aircraft registered under the laws…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element outlines additional aspects to the principle of territoriality –stating that a country may exercise its jurisdiction over an offence established in accordance with Article 2-11 of the Budapest Convention where such offence has been committed on a ship flying its flag or an aircraft registered under its laws. This is often seen as an important inclusion since ships and aircraft may at any particular time be outside the ordinary territorial jurisdiction of a state, but the state may still have an interest in prosecuting it. Many countries also exercise jurisdiction in relation to ordinary criminal offences when committed on ships flying their flag or aircraft registered under the laws of their countries. </a:t>
            </a:r>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37004933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solidFill>
                  <a:srgbClr val="FF0000"/>
                </a:solidFill>
                <a:latin typeface="+mj-lt"/>
              </a:rPr>
              <a:t>one of its nationals, if the offence is punishable…. where it was committed or….. outside the territorial jurisdiction of any State</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element outlines the most fundamental principle of nationality – stating that a country may exercise its jurisdiction over an offence established in accordance with Article 2-11 of the Budapest Convention where such offence has been committed by one of its nationals. There is an additional precondition that the offence must either be an offence in the territory where it was committed, or be committed outside the territorial jurisdiction of any state.</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42911845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latin typeface="+mj-lt"/>
              </a:rPr>
              <a:t>the </a:t>
            </a:r>
            <a:r>
              <a:rPr lang="en-US" sz="1200" b="0" dirty="0">
                <a:solidFill>
                  <a:srgbClr val="FF0000"/>
                </a:solidFill>
                <a:latin typeface="+mj-lt"/>
              </a:rPr>
              <a:t>right not to apply or to apply only in specific</a:t>
            </a:r>
            <a:r>
              <a:rPr lang="en-US" sz="1200" b="1" dirty="0">
                <a:solidFill>
                  <a:srgbClr val="FF0000"/>
                </a:solidFill>
                <a:latin typeface="+mj-lt"/>
              </a:rPr>
              <a:t> </a:t>
            </a:r>
            <a:r>
              <a:rPr lang="en-US" sz="1200" b="0" dirty="0">
                <a:solidFill>
                  <a:srgbClr val="FF0000"/>
                </a:solidFill>
                <a:latin typeface="+mj-lt"/>
              </a:rPr>
              <a:t>cases or conditions the jurisdiction rules laid down in paragraphs 1.b through 1.d</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element essential provides states with the ability not to apply certain requirements in relation to jurisdiction. Effectively, the only mandatory requirement in relation to jurisdiction under the Budapest Convention is that listed in Article 22.1.a (the fundamental principle of territoriality). </a:t>
            </a:r>
            <a:endParaRPr lang="aa-ET"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9319651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solidFill>
                  <a:srgbClr val="FF0000"/>
                </a:solidFill>
                <a:latin typeface="+mj-lt"/>
              </a:rPr>
              <a:t>alleged offender is present in its territory and it does not extradite him… solely on the basis of his or her nationality</a:t>
            </a:r>
            <a:r>
              <a:rPr lang="en-US" sz="1200" b="0" dirty="0">
                <a:latin typeface="+mj-lt"/>
              </a:rPr>
              <a:t>, </a:t>
            </a:r>
            <a:r>
              <a:rPr lang="en-US" b="0"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This slide explains that a party must exercise jurisdiction if it rejects </a:t>
            </a:r>
            <a:r>
              <a:rPr lang="en-GB" sz="1200" dirty="0">
                <a:latin typeface="+mj-lt"/>
              </a:rPr>
              <a:t>a request for extradition for an alleged offender solely on the basis of his or her nationality. This is to ensure that the alleged offender may be subject to criminal proceedings in the country where he or she is located.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163875943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solidFill>
                  <a:srgbClr val="FF0000"/>
                </a:solidFill>
                <a:latin typeface="+mj-lt"/>
              </a:rPr>
              <a:t>does not exclude any criminal jurisdiction… in accordance with its domestic law.</a:t>
            </a:r>
            <a:r>
              <a:rPr lang="en-US" b="0"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An important feature of the Budapest Convention is that it does not exclude any criminal jurisdiction that a party may wish to implement through its domestic law provisions.</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363826224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On the left side, this slide shows the text of Article 22 of the Budapest Convention with one element (“</a:t>
            </a:r>
            <a:r>
              <a:rPr lang="en-US" sz="1200" b="0" dirty="0">
                <a:solidFill>
                  <a:srgbClr val="FF0000"/>
                </a:solidFill>
                <a:latin typeface="+mj-lt"/>
              </a:rPr>
              <a:t>more than one Party claims jurisdiction</a:t>
            </a:r>
            <a:r>
              <a:rPr lang="en-US" sz="1200" b="0" dirty="0">
                <a:latin typeface="+mj-lt"/>
              </a:rPr>
              <a:t>… </a:t>
            </a:r>
            <a:r>
              <a:rPr lang="en-US" sz="1200" b="0" dirty="0">
                <a:solidFill>
                  <a:srgbClr val="FF0000"/>
                </a:solidFill>
                <a:latin typeface="+mj-lt"/>
              </a:rPr>
              <a:t>consult with a view to determining the most appropriate jurisdiction for prosecution..</a:t>
            </a:r>
            <a:r>
              <a:rPr lang="en-US" b="0"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Given the transnational nature of cybercrime, it is not uncommon that there would be situations where more than one party exerts jurisdiction over an offence or an offender. As noted in the Paragraph 239 of the Explanatory Report to the Budapest Convention, “</a:t>
            </a:r>
            <a:r>
              <a:rPr lang="en-US" i="1" dirty="0"/>
              <a:t>For example, many virus attacks, frauds and copyright violations committed through use of the Internet target victims located in many States. In order to avoid duplication of effort, unnecessary inconvenience for witnesses, or competition among law enforcement officials of the States concerned, or to otherwise facilitate the efficiency or fairness of the proceedings, the affected.</a:t>
            </a:r>
            <a:r>
              <a:rPr lang="en-US" dirty="0"/>
              <a:t>”</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2475131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a:t>
            </a:fld>
            <a:endParaRPr lang="en-US" altLang="en-US"/>
          </a:p>
        </p:txBody>
      </p:sp>
    </p:spTree>
    <p:extLst>
      <p:ext uri="{BB962C8B-B14F-4D97-AF65-F5344CB8AC3E}">
        <p14:creationId xmlns:p14="http://schemas.microsoft.com/office/powerpoint/2010/main" val="4447269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xmlns=""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This slide repeats the objectives of this session. The trainer can run through these objectives to ensure that these aspects have been covered in this module. </a:t>
            </a:r>
          </a:p>
        </p:txBody>
      </p:sp>
    </p:spTree>
    <p:extLst>
      <p:ext uri="{BB962C8B-B14F-4D97-AF65-F5344CB8AC3E}">
        <p14:creationId xmlns:p14="http://schemas.microsoft.com/office/powerpoint/2010/main" val="48314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a:t>Search and seizure are described by Article 19 of Budapest Convention. </a:t>
            </a:r>
          </a:p>
          <a:p>
            <a:pPr eaLnBrk="1" hangingPunct="1">
              <a:spcBef>
                <a:spcPct val="0"/>
              </a:spcBef>
            </a:pPr>
            <a:endParaRPr lang="en-GB" dirty="0"/>
          </a:p>
          <a:p>
            <a:pPr eaLnBrk="1" hangingPunct="1">
              <a:spcBef>
                <a:spcPct val="0"/>
              </a:spcBef>
            </a:pPr>
            <a:r>
              <a:rPr lang="en-GB" dirty="0"/>
              <a:t>Most of national procedural rules include general regulations for search and seizure, but not all of them have specific rules governing computer search and computer seizure. Many jurisdictions can live well just with traditional searches and seizures. However, the real world teaches that digital investigations face challenges previously unknown caused, for example, by the interconnectedness of computer systems.</a:t>
            </a:r>
          </a:p>
          <a:p>
            <a:pPr eaLnBrk="1" hangingPunct="1">
              <a:spcBef>
                <a:spcPct val="0"/>
              </a:spcBef>
            </a:pPr>
            <a:endParaRPr lang="en-GB" dirty="0"/>
          </a:p>
          <a:p>
            <a:pPr marL="0" marR="0" lvl="1" indent="0" algn="l" defTabSz="457200" rtl="0" eaLnBrk="1" fontAlgn="base" latinLnBrk="0" hangingPunct="1">
              <a:lnSpc>
                <a:spcPct val="100000"/>
              </a:lnSpc>
              <a:spcBef>
                <a:spcPct val="0"/>
              </a:spcBef>
              <a:spcAft>
                <a:spcPct val="0"/>
              </a:spcAft>
              <a:buClrTx/>
              <a:buSzTx/>
              <a:buFontTx/>
              <a:buNone/>
              <a:tabLst/>
              <a:defRPr/>
            </a:pPr>
            <a:r>
              <a:rPr lang="en-GB" dirty="0"/>
              <a:t>Enfacing that kind a new questions, the Budapest Convention created specific rules to deal with searches and seizures in the digital world. As a result, it organises the possibility to search in a computer system, in a storage medium, and in a computer system available</a:t>
            </a:r>
            <a:r>
              <a:rPr lang="en-GB" baseline="0" dirty="0"/>
              <a:t> from the initial one. This latter possibility enables the authority to </a:t>
            </a:r>
            <a:r>
              <a:rPr lang="en-GB" dirty="0"/>
              <a:t>“expeditiously” extend the search to an other system when, </a:t>
            </a:r>
            <a:r>
              <a:rPr lang="en-GB" sz="3000" kern="1200" dirty="0">
                <a:solidFill>
                  <a:schemeClr val="tx1"/>
                </a:solidFill>
                <a:latin typeface="+mn-lt"/>
                <a:ea typeface="+mn-ea"/>
                <a:cs typeface="+mn-cs"/>
              </a:rPr>
              <a:t>during a lawful search to a specific computer system or part of it, this authority </a:t>
            </a:r>
            <a:r>
              <a:rPr lang="en-GB" sz="3200" dirty="0"/>
              <a:t>forms a reasonable belief that the data sought are stored in another computer system in its territory. </a:t>
            </a:r>
          </a:p>
          <a:p>
            <a:pPr marL="0" marR="0" lvl="1" indent="0" algn="l" defTabSz="457200" rtl="0" eaLnBrk="1" fontAlgn="base" latinLnBrk="0" hangingPunct="1">
              <a:lnSpc>
                <a:spcPct val="100000"/>
              </a:lnSpc>
              <a:spcBef>
                <a:spcPct val="0"/>
              </a:spcBef>
              <a:spcAft>
                <a:spcPct val="0"/>
              </a:spcAft>
              <a:buClrTx/>
              <a:buSzTx/>
              <a:buFontTx/>
              <a:buNone/>
              <a:tabLst/>
              <a:defRPr/>
            </a:pPr>
            <a:endParaRPr lang="en-GB" sz="3200" kern="1200" dirty="0">
              <a:solidFill>
                <a:schemeClr val="tx1"/>
              </a:solidFill>
              <a:latin typeface="+mn-lt"/>
              <a:ea typeface="+mn-ea"/>
              <a:cs typeface="+mn-cs"/>
            </a:endParaRPr>
          </a:p>
          <a:p>
            <a:pPr eaLnBrk="1" hangingPunct="1">
              <a:spcBef>
                <a:spcPct val="0"/>
              </a:spcBef>
            </a:pPr>
            <a:r>
              <a:rPr lang="en-GB" dirty="0"/>
              <a:t>Regarding investigative powers, Article 19 requires that investigators are empowered to “seize or similarly secure” accessed computer data, and to </a:t>
            </a:r>
            <a:r>
              <a:rPr lang="en-GB" sz="1200" dirty="0"/>
              <a:t>order any person who has knowledge about the functioning of the computer system or measures applied to protect the computer data therein to provide, as is reasonable, the necessary information, to enable search</a:t>
            </a:r>
            <a:r>
              <a:rPr lang="en-GB" sz="1200" baseline="0" dirty="0"/>
              <a:t> and</a:t>
            </a:r>
            <a:r>
              <a:rPr lang="en-GB" sz="1200" dirty="0"/>
              <a:t> seizure.</a:t>
            </a:r>
            <a:endParaRPr lang="en-GB" dirty="0"/>
          </a:p>
          <a:p>
            <a:pPr eaLnBrk="1" hangingPunct="1">
              <a:spcBef>
                <a:spcPct val="0"/>
              </a:spcBef>
            </a:pPr>
            <a:endParaRPr lang="en-GB" dirty="0"/>
          </a:p>
          <a:p>
            <a:pPr eaLnBrk="1" hangingPunct="1">
              <a:spcBef>
                <a:spcPct val="0"/>
              </a:spcBef>
            </a:pPr>
            <a:r>
              <a:rPr lang="en-GB" dirty="0"/>
              <a:t>Given the various possibilities and more efficient ways that are available to seize computer data, the Budapest Convention provides a list of basic actions that investigators must be empowered to perform… (next slide)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2530629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a:t>Basic actions that investigators must be empowered by law to perform </a:t>
            </a:r>
            <a:r>
              <a:rPr lang="en-US" dirty="0"/>
              <a:t>during the process of a lawful seizure of computer data,</a:t>
            </a:r>
            <a:r>
              <a:rPr lang="en-US" baseline="0" dirty="0"/>
              <a:t> according to the Budapest Convention, are the following:</a:t>
            </a:r>
          </a:p>
          <a:p>
            <a:pPr eaLnBrk="1" hangingPunct="1">
              <a:spcBef>
                <a:spcPct val="0"/>
              </a:spcBef>
            </a:pPr>
            <a:endParaRPr lang="en-GB" dirty="0"/>
          </a:p>
          <a:p>
            <a:pPr eaLnBrk="1" hangingPunct="1">
              <a:spcBef>
                <a:spcPct val="0"/>
              </a:spcBef>
            </a:pPr>
            <a:r>
              <a:rPr lang="en-US" dirty="0"/>
              <a:t>a) seize physically a computer system,</a:t>
            </a:r>
            <a:endParaRPr lang="en-GB" dirty="0"/>
          </a:p>
          <a:p>
            <a:pPr eaLnBrk="1" hangingPunct="1">
              <a:spcBef>
                <a:spcPct val="0"/>
              </a:spcBef>
            </a:pPr>
            <a:endParaRPr lang="en-US" dirty="0"/>
          </a:p>
          <a:p>
            <a:pPr eaLnBrk="1" hangingPunct="1">
              <a:spcBef>
                <a:spcPct val="0"/>
              </a:spcBef>
            </a:pPr>
            <a:r>
              <a:rPr lang="en-US" dirty="0"/>
              <a:t>b) make and retain a copy of those computer data (which is important in case the data is stored on a major server, where physical removal is impossible, and also when physical seizure would interfere too significantly with the rights of other people who have access rights to that machine – for instance a big company’s server)</a:t>
            </a:r>
            <a:endParaRPr lang="en-GB" dirty="0"/>
          </a:p>
          <a:p>
            <a:pPr eaLnBrk="1" hangingPunct="1">
              <a:spcBef>
                <a:spcPct val="0"/>
              </a:spcBef>
            </a:pPr>
            <a:endParaRPr lang="en-US" dirty="0"/>
          </a:p>
          <a:p>
            <a:pPr eaLnBrk="1" hangingPunct="1">
              <a:spcBef>
                <a:spcPct val="0"/>
              </a:spcBef>
            </a:pPr>
            <a:r>
              <a:rPr lang="en-US" dirty="0"/>
              <a:t>c) maintain the integrity of the relevant stored computer data and, finally, to </a:t>
            </a:r>
            <a:endParaRPr lang="en-GB" dirty="0"/>
          </a:p>
          <a:p>
            <a:pPr eaLnBrk="1" hangingPunct="1">
              <a:spcBef>
                <a:spcPct val="0"/>
              </a:spcBef>
            </a:pPr>
            <a:endParaRPr lang="en-US" dirty="0"/>
          </a:p>
          <a:p>
            <a:pPr eaLnBrk="1" hangingPunct="1">
              <a:spcBef>
                <a:spcPct val="0"/>
              </a:spcBef>
            </a:pPr>
            <a:r>
              <a:rPr lang="en-US" dirty="0"/>
              <a:t>d) render inaccessible or remove those computer data in the accessed computer system.</a:t>
            </a:r>
            <a:endParaRPr lang="en-GB" dirty="0"/>
          </a:p>
          <a:p>
            <a:pPr eaLnBrk="1" hangingPunct="1">
              <a:spcBef>
                <a:spcPct val="0"/>
              </a:spcBef>
            </a:pPr>
            <a:endParaRPr lang="en-US" dirty="0"/>
          </a:p>
          <a:p>
            <a:pPr eaLnBrk="1" hangingPunct="1">
              <a:spcBef>
                <a:spcPct val="0"/>
              </a:spcBef>
            </a:pPr>
            <a:r>
              <a:rPr lang="en-US" dirty="0"/>
              <a:t>This last provision is relevant for instance when physical seizure is impossible, but real harm could occur</a:t>
            </a:r>
            <a:r>
              <a:rPr lang="en-US" baseline="0" dirty="0"/>
              <a:t> </a:t>
            </a:r>
            <a:r>
              <a:rPr lang="en-US" dirty="0"/>
              <a:t>if a third party got access to the data.  </a:t>
            </a:r>
            <a:endParaRPr lang="en-GB" dirty="0"/>
          </a:p>
          <a:p>
            <a:pPr eaLnBrk="1" hangingPunct="1">
              <a:spcBef>
                <a:spcPct val="0"/>
              </a:spcBef>
            </a:pPr>
            <a:r>
              <a:rPr lang="en-GB" dirty="0"/>
              <a:t>With the exception of the mere seizure of data in its own and original record, all these procedural possibilities are specific measures in the digital environment.</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411573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a:t>This slide shows a screenshot of a news article describing a search and seizure conducted by the Child Exploitation Task Force of the US Federal Bureau of Investigation (FBI). According to the article, the FBI s</a:t>
            </a:r>
            <a:r>
              <a:rPr lang="en-US" b="0" i="0" dirty="0">
                <a:solidFill>
                  <a:srgbClr val="111111"/>
                </a:solidFill>
                <a:effectLst/>
                <a:latin typeface="TiemposTextWeb"/>
              </a:rPr>
              <a:t>eized over twenty external hard drives from the residence of an individual accused of possessing child pornographic images. </a:t>
            </a:r>
          </a:p>
          <a:p>
            <a:pPr eaLnBrk="1" hangingPunct="1">
              <a:spcBef>
                <a:spcPct val="0"/>
              </a:spcBef>
            </a:pPr>
            <a:endParaRPr lang="en-US" b="0" i="0" dirty="0">
              <a:solidFill>
                <a:srgbClr val="111111"/>
              </a:solidFill>
              <a:effectLst/>
              <a:latin typeface="TiemposTextWeb"/>
            </a:endParaRPr>
          </a:p>
          <a:p>
            <a:pPr eaLnBrk="1" hangingPunct="1">
              <a:spcBef>
                <a:spcPct val="0"/>
              </a:spcBef>
            </a:pPr>
            <a:r>
              <a:rPr lang="en-US" b="0" i="0" dirty="0">
                <a:solidFill>
                  <a:srgbClr val="111111"/>
                </a:solidFill>
                <a:effectLst/>
                <a:latin typeface="TiemposTextWeb"/>
              </a:rPr>
              <a:t>Link to full article: https://www.insider.com/children-youtube-channel-child-porn-the-happy-scientist-charges-kids-2020-9</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2485661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a:t>This slide shows a screenshot of a news article describing a search and seizure conducted by </a:t>
            </a:r>
            <a:r>
              <a:rPr lang="en-US" b="0" i="0" dirty="0">
                <a:solidFill>
                  <a:srgbClr val="080E14"/>
                </a:solidFill>
                <a:effectLst/>
                <a:latin typeface="Proxima Nova"/>
              </a:rPr>
              <a:t>German police, together with Europol and law enforcement agencies from the US, the Netherlands, and France</a:t>
            </a:r>
            <a:r>
              <a:rPr lang="en-US" dirty="0"/>
              <a:t>. This was part of a coordinated international effort to bring down a dark web marketplace known as the Wall Street Market, on which users sold illegal products such as drugs, weapons, user credentials, and hacking tools. The trainer should use this example to show how the scope of the power to conduct seizures in relation to computer data not only relates to the physical seizure of computer systems and storage devices, but also to render inaccessible computer data.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589524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‹N°›</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xmlns="" id="{F1249599-89B8-4E5B-8E53-25E3A1D3DB77}"/>
              </a:ext>
            </a:extLst>
          </p:cNvPr>
          <p:cNvSpPr>
            <a:spLocks noGrp="1"/>
          </p:cNvSpPr>
          <p:nvPr>
            <p:ph type="dt" sz="half" idx="10"/>
          </p:nvPr>
        </p:nvSpPr>
        <p:spPr/>
        <p:txBody>
          <a:bodyPr/>
          <a:lstStyle>
            <a:lvl1pPr>
              <a:defRPr/>
            </a:lvl1pPr>
          </a:lstStyle>
          <a:p>
            <a:pPr>
              <a:defRPr/>
            </a:pPr>
            <a:fld id="{1CAE1E52-A942-4EA4-AB65-A06FB2ABB356}" type="datetimeFigureOut">
              <a:rPr lang="en-GB"/>
              <a:pPr>
                <a:defRPr/>
              </a:pPr>
              <a:t>16/03/2021</a:t>
            </a:fld>
            <a:endParaRPr lang="en-GB"/>
          </a:p>
        </p:txBody>
      </p:sp>
      <p:sp>
        <p:nvSpPr>
          <p:cNvPr id="5" name="Footer Placeholder 4">
            <a:extLst>
              <a:ext uri="{FF2B5EF4-FFF2-40B4-BE49-F238E27FC236}">
                <a16:creationId xmlns:a16="http://schemas.microsoft.com/office/drawing/2014/main" xmlns="" id="{F678A98B-0E09-4612-9346-46C6FC3C697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EC23F55A-8CF0-4C9C-A0A6-604CE946188C}"/>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3B3521C2-0219-4B01-9135-CC48710C7539}" type="slidenum">
              <a:rPr lang="en-GB" altLang="en-US"/>
              <a:pPr/>
              <a:t>‹N°›</a:t>
            </a:fld>
            <a:endParaRPr lang="en-GB" altLang="en-US"/>
          </a:p>
        </p:txBody>
      </p:sp>
    </p:spTree>
    <p:extLst>
      <p:ext uri="{BB962C8B-B14F-4D97-AF65-F5344CB8AC3E}">
        <p14:creationId xmlns:p14="http://schemas.microsoft.com/office/powerpoint/2010/main" val="3656387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A3E6566A-A50E-4906-A19E-4FB9E76A4144}"/>
              </a:ext>
            </a:extLst>
          </p:cNvPr>
          <p:cNvSpPr>
            <a:spLocks noGrp="1"/>
          </p:cNvSpPr>
          <p:nvPr>
            <p:ph type="dt" sz="half" idx="10"/>
          </p:nvPr>
        </p:nvSpPr>
        <p:spPr/>
        <p:txBody>
          <a:bodyPr/>
          <a:lstStyle>
            <a:lvl1pPr>
              <a:defRPr/>
            </a:lvl1pPr>
          </a:lstStyle>
          <a:p>
            <a:pPr>
              <a:defRPr/>
            </a:pPr>
            <a:fld id="{E22C3D5C-F3BE-44B6-82DD-E7C4C8916EA0}" type="datetimeFigureOut">
              <a:rPr lang="en-GB"/>
              <a:pPr>
                <a:defRPr/>
              </a:pPr>
              <a:t>16/03/2021</a:t>
            </a:fld>
            <a:endParaRPr lang="en-GB"/>
          </a:p>
        </p:txBody>
      </p:sp>
      <p:sp>
        <p:nvSpPr>
          <p:cNvPr id="5" name="Footer Placeholder 4">
            <a:extLst>
              <a:ext uri="{FF2B5EF4-FFF2-40B4-BE49-F238E27FC236}">
                <a16:creationId xmlns:a16="http://schemas.microsoft.com/office/drawing/2014/main" xmlns="" id="{8A268102-AF15-496D-8BA6-68A51B185041}"/>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E36EC1A9-0935-48AF-98AC-717D1CEB4CF4}"/>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A4A5ECFF-5C9A-42B4-A985-E4790B0921A2}" type="slidenum">
              <a:rPr lang="en-GB" altLang="en-US"/>
              <a:pPr/>
              <a:t>‹N°›</a:t>
            </a:fld>
            <a:endParaRPr lang="en-GB" altLang="en-US" dirty="0"/>
          </a:p>
        </p:txBody>
      </p:sp>
    </p:spTree>
    <p:extLst>
      <p:ext uri="{BB962C8B-B14F-4D97-AF65-F5344CB8AC3E}">
        <p14:creationId xmlns:p14="http://schemas.microsoft.com/office/powerpoint/2010/main" val="1568829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85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4189B147-4B66-4E97-B70A-11C2806E34CA}"/>
              </a:ext>
            </a:extLst>
          </p:cNvPr>
          <p:cNvSpPr>
            <a:spLocks noGrp="1"/>
          </p:cNvSpPr>
          <p:nvPr>
            <p:ph type="dt" sz="half" idx="10"/>
          </p:nvPr>
        </p:nvSpPr>
        <p:spPr/>
        <p:txBody>
          <a:bodyPr/>
          <a:lstStyle>
            <a:lvl1pPr>
              <a:defRPr/>
            </a:lvl1pPr>
          </a:lstStyle>
          <a:p>
            <a:pPr>
              <a:defRPr/>
            </a:pPr>
            <a:fld id="{80AF0C5A-254C-4B55-9DDA-00B85131A43C}" type="datetimeFigureOut">
              <a:rPr lang="en-GB"/>
              <a:pPr>
                <a:defRPr/>
              </a:pPr>
              <a:t>16/03/2021</a:t>
            </a:fld>
            <a:endParaRPr lang="en-GB"/>
          </a:p>
        </p:txBody>
      </p:sp>
      <p:sp>
        <p:nvSpPr>
          <p:cNvPr id="5" name="Footer Placeholder 4">
            <a:extLst>
              <a:ext uri="{FF2B5EF4-FFF2-40B4-BE49-F238E27FC236}">
                <a16:creationId xmlns:a16="http://schemas.microsoft.com/office/drawing/2014/main" xmlns="" id="{B041ED0F-3F4F-4191-95D9-03287ACFF4E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9CA3C550-FDA0-40D4-90E1-A3D5C9AB77DC}"/>
              </a:ext>
            </a:extLst>
          </p:cNvPr>
          <p:cNvSpPr>
            <a:spLocks noGrp="1"/>
          </p:cNvSpPr>
          <p:nvPr>
            <p:ph type="sldNum" sz="quarter" idx="12"/>
          </p:nvPr>
        </p:nvSpPr>
        <p:spPr/>
        <p:txBody>
          <a:bodyPr/>
          <a:lstStyle>
            <a:lvl1pPr>
              <a:defRPr/>
            </a:lvl1pPr>
          </a:lstStyle>
          <a:p>
            <a:fld id="{0C938412-91F3-4CFB-A3F9-23742A0FFCC3}" type="slidenum">
              <a:rPr lang="en-GB" altLang="en-US"/>
              <a:pPr/>
              <a:t>‹N°›</a:t>
            </a:fld>
            <a:endParaRPr lang="en-GB" altLang="en-US"/>
          </a:p>
        </p:txBody>
      </p:sp>
    </p:spTree>
    <p:extLst>
      <p:ext uri="{BB962C8B-B14F-4D97-AF65-F5344CB8AC3E}">
        <p14:creationId xmlns:p14="http://schemas.microsoft.com/office/powerpoint/2010/main" val="368592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‹N°›</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‹N°›</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‹N°›</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‹N°›</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‹N°›</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‹N°›</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11" name="Picture 2" descr="Asking questions | TeachingEnglish | British Council | BBC">
            <a:extLst>
              <a:ext uri="{FF2B5EF4-FFF2-40B4-BE49-F238E27FC236}">
                <a16:creationId xmlns:a16="http://schemas.microsoft.com/office/drawing/2014/main" xmlns=""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‹N°›</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dirty="0"/>
          </a:p>
        </p:txBody>
      </p:sp>
      <p:sp>
        <p:nvSpPr>
          <p:cNvPr id="11"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
        <p:nvSpPr>
          <p:cNvPr id="14" name="Slide Number Placeholder 4">
            <a:extLst>
              <a:ext uri="{FF2B5EF4-FFF2-40B4-BE49-F238E27FC236}">
                <a16:creationId xmlns:a16="http://schemas.microsoft.com/office/drawing/2014/main" xmlns="" id="{307588A1-E747-44DA-B866-F09C9C76894B}"/>
              </a:ext>
            </a:extLst>
          </p:cNvPr>
          <p:cNvSpPr txBox="1">
            <a:spLocks/>
          </p:cNvSpPr>
          <p:nvPr userDrawn="1"/>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‹N°›</a:t>
            </a:fld>
            <a:endParaRPr lang="en-GB" sz="8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80" r:id="rId11"/>
    <p:sldLayoutId id="2147483681" r:id="rId12"/>
    <p:sldLayoutId id="2147483682"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matteo.lucchetti@coe.int"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xmlns=""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a16="http://schemas.microsoft.com/office/drawing/2014/main" xmlns=""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xmlns="" id="{D192EA30-54CE-4062-B518-E86D1D7BEC69}"/>
              </a:ext>
            </a:extLst>
          </p:cNvPr>
          <p:cNvSpPr>
            <a:spLocks noChangeArrowheads="1"/>
          </p:cNvSpPr>
          <p:nvPr/>
        </p:nvSpPr>
        <p:spPr bwMode="auto">
          <a:xfrm>
            <a:off x="290513" y="2352650"/>
            <a:ext cx="8599487" cy="4124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GB" altLang="en-US" sz="3600" b="1" dirty="0">
                <a:latin typeface="+mn-lt"/>
              </a:rPr>
              <a:t>Session 2.5</a:t>
            </a:r>
          </a:p>
          <a:p>
            <a:pPr algn="ctr">
              <a:spcBef>
                <a:spcPct val="0"/>
              </a:spcBef>
              <a:buNone/>
            </a:pPr>
            <a:r>
              <a:rPr lang="en-US" altLang="en-US" sz="3600" b="1" dirty="0" err="1">
                <a:latin typeface="+mn-lt"/>
              </a:rPr>
              <a:t>Pouvoirs</a:t>
            </a:r>
            <a:r>
              <a:rPr lang="en-US" altLang="en-US" sz="3600" b="1" dirty="0">
                <a:latin typeface="+mn-lt"/>
              </a:rPr>
              <a:t> </a:t>
            </a:r>
            <a:r>
              <a:rPr lang="en-US" altLang="en-US" sz="3600" b="1" dirty="0" err="1">
                <a:latin typeface="+mn-lt"/>
              </a:rPr>
              <a:t>procéduraux</a:t>
            </a:r>
            <a:r>
              <a:rPr lang="en-US" altLang="en-US" sz="3600" b="1" dirty="0">
                <a:latin typeface="+mn-lt"/>
              </a:rPr>
              <a:t> de la Convention de Budapest - </a:t>
            </a:r>
            <a:r>
              <a:rPr lang="en-US" altLang="en-US" sz="3600" b="1" dirty="0" err="1">
                <a:latin typeface="+mn-lt"/>
              </a:rPr>
              <a:t>Partie</a:t>
            </a:r>
            <a:r>
              <a:rPr lang="en-US" altLang="en-US" sz="3600" b="1" dirty="0">
                <a:latin typeface="+mn-lt"/>
              </a:rPr>
              <a:t> 2</a:t>
            </a: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r>
              <a:rPr lang="en-GB" altLang="en-US" sz="1800" b="1" dirty="0" err="1">
                <a:latin typeface="+mn-lt"/>
              </a:rPr>
              <a:t>Xxxxx</a:t>
            </a:r>
            <a:r>
              <a:rPr lang="en-GB" altLang="en-US" sz="1800" b="1" dirty="0">
                <a:latin typeface="+mn-lt"/>
              </a:rPr>
              <a:t> XXXXXXXX</a:t>
            </a:r>
          </a:p>
          <a:p>
            <a:pPr algn="ctr" eaLnBrk="1" hangingPunct="1">
              <a:spcBef>
                <a:spcPct val="0"/>
              </a:spcBef>
              <a:buFontTx/>
              <a:buNone/>
            </a:pPr>
            <a:endParaRPr lang="en-GB" altLang="en-US" sz="600" dirty="0">
              <a:latin typeface="+mn-lt"/>
            </a:endParaRPr>
          </a:p>
          <a:p>
            <a:pPr algn="ctr" eaLnBrk="1" hangingPunct="1">
              <a:spcBef>
                <a:spcPct val="0"/>
              </a:spcBef>
              <a:buFontTx/>
              <a:buNone/>
            </a:pPr>
            <a:r>
              <a:rPr lang="en-GB" altLang="en-US" sz="1400" i="1" dirty="0">
                <a:latin typeface="+mn-lt"/>
              </a:rPr>
              <a:t>Conseil de </a:t>
            </a:r>
            <a:r>
              <a:rPr lang="en-GB" altLang="en-US" sz="1400" i="1" dirty="0" err="1">
                <a:latin typeface="+mn-lt"/>
              </a:rPr>
              <a:t>l’Europe</a:t>
            </a:r>
            <a:endParaRPr lang="en-GB" altLang="en-US" sz="1400" i="1" dirty="0">
              <a:latin typeface="+mn-lt"/>
            </a:endParaRPr>
          </a:p>
          <a:p>
            <a:pPr algn="ctr" eaLnBrk="1" hangingPunct="1">
              <a:spcBef>
                <a:spcPct val="0"/>
              </a:spcBef>
              <a:buFontTx/>
              <a:buNone/>
            </a:pPr>
            <a:endParaRPr lang="en-GB" altLang="en-US" sz="1400" b="1" dirty="0">
              <a:solidFill>
                <a:srgbClr val="2F618F"/>
              </a:solidFill>
              <a:latin typeface="+mn-lt"/>
              <a:hlinkClick r:id="rId4"/>
            </a:endParaRPr>
          </a:p>
          <a:p>
            <a:pPr algn="ctr" eaLnBrk="1" hangingPunct="1">
              <a:spcBef>
                <a:spcPct val="0"/>
              </a:spcBef>
              <a:buFontTx/>
              <a:buNone/>
            </a:pPr>
            <a:r>
              <a:rPr lang="en-GB" altLang="en-US" sz="1200" b="1" dirty="0">
                <a:solidFill>
                  <a:srgbClr val="2F618F"/>
                </a:solidFill>
                <a:latin typeface="+mn-lt"/>
              </a:rPr>
              <a:t>email</a:t>
            </a: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400" b="1" dirty="0">
              <a:latin typeface="+mn-lt"/>
            </a:endParaRPr>
          </a:p>
          <a:p>
            <a:pPr algn="ctr" eaLnBrk="1" hangingPunct="1">
              <a:spcBef>
                <a:spcPct val="0"/>
              </a:spcBef>
              <a:buFontTx/>
              <a:buNone/>
            </a:pPr>
            <a:r>
              <a:rPr lang="en-GB" altLang="en-US" sz="1600" b="1" dirty="0">
                <a:latin typeface="+mn-lt"/>
              </a:rPr>
              <a:t>DD </a:t>
            </a:r>
            <a:r>
              <a:rPr lang="en-GB" altLang="en-US" sz="1600" b="1" dirty="0" err="1">
                <a:latin typeface="+mn-lt"/>
              </a:rPr>
              <a:t>Mois</a:t>
            </a:r>
            <a:r>
              <a:rPr lang="en-GB" altLang="en-US" sz="1600" b="1" dirty="0">
                <a:latin typeface="+mn-lt"/>
              </a:rPr>
              <a:t> AAAA</a:t>
            </a:r>
          </a:p>
        </p:txBody>
      </p:sp>
      <p:sp>
        <p:nvSpPr>
          <p:cNvPr id="10" name="Rectangle 2">
            <a:extLst>
              <a:ext uri="{FF2B5EF4-FFF2-40B4-BE49-F238E27FC236}">
                <a16:creationId xmlns:a16="http://schemas.microsoft.com/office/drawing/2014/main" xmlns="" id="{DF1503B2-B0B3-4330-9439-3D5954CA1625}"/>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a:spcBef>
                <a:spcPct val="0"/>
              </a:spcBef>
              <a:buNone/>
            </a:pPr>
            <a:r>
              <a:rPr lang="en-US" altLang="en-US" sz="1600" b="1" dirty="0" err="1">
                <a:latin typeface="+mn-lt"/>
              </a:rPr>
              <a:t>Cours</a:t>
            </a:r>
            <a:r>
              <a:rPr lang="en-US" altLang="en-US" sz="1600" b="1" dirty="0">
                <a:latin typeface="+mn-lt"/>
              </a:rPr>
              <a:t> de formation </a:t>
            </a:r>
            <a:r>
              <a:rPr lang="en-US" altLang="en-US" sz="1600" b="1" dirty="0" err="1">
                <a:latin typeface="+mn-lt"/>
              </a:rPr>
              <a:t>judiciaire</a:t>
            </a:r>
            <a:r>
              <a:rPr lang="en-US" altLang="en-US" sz="1600" b="1" dirty="0">
                <a:latin typeface="+mn-lt"/>
              </a:rPr>
              <a:t> </a:t>
            </a:r>
            <a:r>
              <a:rPr lang="en-US" altLang="en-US" sz="1600" b="1" dirty="0" err="1">
                <a:latin typeface="+mn-lt"/>
              </a:rPr>
              <a:t>introductif</a:t>
            </a:r>
            <a:r>
              <a:rPr lang="en-US" altLang="en-US" sz="1600" b="1" dirty="0">
                <a:latin typeface="+mn-lt"/>
              </a:rPr>
              <a:t> sur la </a:t>
            </a:r>
            <a:r>
              <a:rPr lang="en-US" altLang="en-US" sz="1600" b="1" dirty="0" err="1">
                <a:latin typeface="+mn-lt"/>
              </a:rPr>
              <a:t>cybercriminalité</a:t>
            </a:r>
            <a:r>
              <a:rPr lang="en-US" altLang="en-US" sz="1600" b="1" dirty="0">
                <a:latin typeface="+mn-lt"/>
              </a:rPr>
              <a:t> et les </a:t>
            </a:r>
            <a:r>
              <a:rPr lang="en-US" altLang="en-US" sz="1600" b="1" dirty="0" err="1">
                <a:latin typeface="+mn-lt"/>
              </a:rPr>
              <a:t>preuves</a:t>
            </a:r>
            <a:r>
              <a:rPr lang="en-US" altLang="en-US" sz="1600" b="1" dirty="0">
                <a:latin typeface="+mn-lt"/>
              </a:rPr>
              <a:t> </a:t>
            </a:r>
            <a:r>
              <a:rPr lang="en-US" altLang="en-US" sz="1600" b="1" dirty="0" err="1">
                <a:latin typeface="+mn-lt"/>
              </a:rPr>
              <a:t>électroniques</a:t>
            </a:r>
            <a:endParaRPr lang="en-GB" altLang="en-US" sz="1600" i="1"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43252" y="1124744"/>
            <a:ext cx="3889351" cy="5693866"/>
          </a:xfrm>
          <a:prstGeom prst="rect">
            <a:avLst/>
          </a:prstGeom>
        </p:spPr>
        <p:txBody>
          <a:bodyPr wrap="square">
            <a:spAutoFit/>
          </a:bodyPr>
          <a:lstStyle/>
          <a:p>
            <a:pPr algn="just"/>
            <a:r>
              <a:rPr lang="fr-FR" sz="1400" dirty="0"/>
              <a:t>1 Chaque Partie adopte les mesures législatives et autres qui se révèlent nécessaires pour habiliter ses autorités compétentes à </a:t>
            </a:r>
            <a:r>
              <a:rPr lang="fr-FR" sz="1400" b="1" dirty="0">
                <a:solidFill>
                  <a:srgbClr val="FF0000"/>
                </a:solidFill>
              </a:rPr>
              <a:t>perquisitionner ou à accéder d’une façon similaire</a:t>
            </a:r>
            <a:r>
              <a:rPr lang="fr-FR" sz="1400" dirty="0"/>
              <a:t>:</a:t>
            </a:r>
          </a:p>
          <a:p>
            <a:pPr marL="342900" indent="-342900" algn="just">
              <a:buAutoNum type="alphaLcPeriod"/>
            </a:pPr>
            <a:r>
              <a:rPr lang="fr-FR" sz="1400" dirty="0"/>
              <a:t>à un système informatique ou à une partie de celui-ci ainsi qu’aux données informatiques qui y sont stockées; et</a:t>
            </a:r>
          </a:p>
          <a:p>
            <a:pPr marL="342900" indent="-342900" algn="just">
              <a:buAutoNum type="alphaLcPeriod"/>
            </a:pPr>
            <a:r>
              <a:rPr lang="fr-FR" sz="1400" dirty="0"/>
              <a:t>à un support du stockage informatique permettant de stocker des données informatiques sur son territoire. </a:t>
            </a:r>
            <a:endParaRPr lang="en-US" sz="1400" dirty="0"/>
          </a:p>
          <a:p>
            <a:pPr algn="just"/>
            <a:r>
              <a:rPr lang="fr-FR" sz="1400" dirty="0"/>
              <a:t>2 Chaque Partie adopte les mesures législatives et autres qui se révèlent nécessaires pour veiller à ce que, lorsque ses autorités perquisitionnent ou accèdent d’une façon similaire à un système informatique spécifique ou à une partie de celui-ci, conformément au paragraphe 1.a, et ont des raisons de penser que les données recherchées sont stockées dans un autre système informatique ou dans une partie de celui-ci situé sur son territoire, et que ces données sont légalement accessibles à partir du système initial ou disponibles pour ce système initial, lesdites autorités soient en mesure d’étendre rapidement la perquisition ou l’accès d’une façon similaire à l’autre système.</a:t>
            </a:r>
            <a:endParaRPr lang="en-US" sz="14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152913" y="1124744"/>
            <a:ext cx="4747018" cy="2923877"/>
          </a:xfrm>
          <a:prstGeom prst="rect">
            <a:avLst/>
          </a:prstGeom>
        </p:spPr>
        <p:txBody>
          <a:bodyPr wrap="square">
            <a:spAutoFit/>
          </a:bodyPr>
          <a:lstStyle/>
          <a:p>
            <a:pPr lvl="1" algn="just"/>
            <a:r>
              <a:rPr lang="en-GB" dirty="0" err="1"/>
              <a:t>Pouvoir</a:t>
            </a:r>
            <a:r>
              <a:rPr lang="en-GB" dirty="0"/>
              <a:t> de </a:t>
            </a:r>
            <a:r>
              <a:rPr lang="en-GB" dirty="0" err="1"/>
              <a:t>perquisitionner</a:t>
            </a:r>
            <a:r>
              <a:rPr lang="en-GB" dirty="0"/>
              <a:t> </a:t>
            </a:r>
            <a:r>
              <a:rPr lang="en-GB" dirty="0" err="1"/>
              <a:t>ou</a:t>
            </a:r>
            <a:r>
              <a:rPr lang="en-GB" dirty="0"/>
              <a:t> </a:t>
            </a:r>
            <a:r>
              <a:rPr lang="en-GB" dirty="0" err="1"/>
              <a:t>d'accéder</a:t>
            </a:r>
            <a:r>
              <a:rPr lang="en-GB" dirty="0"/>
              <a:t> de la </a:t>
            </a:r>
            <a:r>
              <a:rPr lang="en-GB" dirty="0" err="1"/>
              <a:t>même</a:t>
            </a:r>
            <a:r>
              <a:rPr lang="en-GB" dirty="0"/>
              <a:t> manière :</a:t>
            </a:r>
          </a:p>
          <a:p>
            <a:pPr marL="800100" lvl="1" indent="-342900" algn="just">
              <a:buFont typeface="Arial" panose="020B0604020202020204" pitchFamily="34" charset="0"/>
              <a:buChar char="•"/>
            </a:pPr>
            <a:r>
              <a:rPr lang="en-GB" dirty="0" err="1"/>
              <a:t>Système</a:t>
            </a:r>
            <a:r>
              <a:rPr lang="en-GB" dirty="0"/>
              <a:t> </a:t>
            </a:r>
            <a:r>
              <a:rPr lang="en-GB" dirty="0" err="1"/>
              <a:t>informatique</a:t>
            </a:r>
            <a:endParaRPr lang="en-GB" dirty="0"/>
          </a:p>
          <a:p>
            <a:pPr marL="800100" lvl="1" indent="-342900" algn="just">
              <a:buFont typeface="Arial" panose="020B0604020202020204" pitchFamily="34" charset="0"/>
              <a:buChar char="•"/>
            </a:pPr>
            <a:r>
              <a:rPr lang="en-GB" dirty="0" err="1"/>
              <a:t>Partie</a:t>
            </a:r>
            <a:r>
              <a:rPr lang="en-GB" dirty="0"/>
              <a:t> d'un </a:t>
            </a:r>
            <a:r>
              <a:rPr lang="en-GB" dirty="0" err="1"/>
              <a:t>système</a:t>
            </a:r>
            <a:r>
              <a:rPr lang="en-GB" dirty="0"/>
              <a:t> </a:t>
            </a:r>
            <a:r>
              <a:rPr lang="en-GB" dirty="0" err="1"/>
              <a:t>informatique</a:t>
            </a:r>
            <a:endParaRPr lang="en-GB" dirty="0"/>
          </a:p>
          <a:p>
            <a:pPr marL="800100" lvl="1" indent="-342900" algn="just">
              <a:buFont typeface="Arial" panose="020B0604020202020204" pitchFamily="34" charset="0"/>
              <a:buChar char="•"/>
            </a:pPr>
            <a:r>
              <a:rPr lang="en-GB" dirty="0" err="1"/>
              <a:t>Données</a:t>
            </a:r>
            <a:r>
              <a:rPr lang="en-GB" dirty="0"/>
              <a:t> </a:t>
            </a:r>
            <a:r>
              <a:rPr lang="en-GB" dirty="0" err="1"/>
              <a:t>électroniques</a:t>
            </a:r>
            <a:r>
              <a:rPr lang="en-GB" dirty="0"/>
              <a:t> </a:t>
            </a:r>
            <a:r>
              <a:rPr lang="en-GB" dirty="0" err="1"/>
              <a:t>stockées</a:t>
            </a:r>
            <a:r>
              <a:rPr lang="en-GB" dirty="0"/>
              <a:t> dans un </a:t>
            </a:r>
            <a:r>
              <a:rPr lang="en-GB" dirty="0" err="1"/>
              <a:t>système</a:t>
            </a:r>
            <a:r>
              <a:rPr lang="en-GB" dirty="0"/>
              <a:t> </a:t>
            </a:r>
            <a:r>
              <a:rPr lang="en-GB" dirty="0" err="1"/>
              <a:t>informatique</a:t>
            </a:r>
            <a:endParaRPr lang="en-GB" dirty="0"/>
          </a:p>
          <a:p>
            <a:pPr marL="800100" lvl="1" indent="-342900" algn="just">
              <a:buFont typeface="Arial" panose="020B0604020202020204" pitchFamily="34" charset="0"/>
              <a:buChar char="•"/>
            </a:pPr>
            <a:r>
              <a:rPr lang="en-GB" dirty="0"/>
              <a:t>Support de stockage de </a:t>
            </a:r>
            <a:r>
              <a:rPr lang="en-GB" dirty="0" err="1"/>
              <a:t>données</a:t>
            </a:r>
            <a:r>
              <a:rPr lang="en-GB" dirty="0"/>
              <a:t> </a:t>
            </a:r>
            <a:r>
              <a:rPr lang="en-GB" dirty="0" err="1"/>
              <a:t>électroniques</a:t>
            </a:r>
            <a:r>
              <a:rPr lang="en-GB" dirty="0"/>
              <a:t> avec des </a:t>
            </a:r>
            <a:r>
              <a:rPr lang="en-GB" dirty="0" err="1"/>
              <a:t>données</a:t>
            </a:r>
            <a:r>
              <a:rPr lang="en-GB" dirty="0"/>
              <a:t> </a:t>
            </a:r>
            <a:r>
              <a:rPr lang="en-GB" dirty="0" err="1"/>
              <a:t>électroniques</a:t>
            </a:r>
            <a:r>
              <a:rPr lang="en-GB" dirty="0"/>
              <a:t> </a:t>
            </a:r>
            <a:r>
              <a:rPr lang="en-GB" dirty="0" err="1"/>
              <a:t>stockées</a:t>
            </a:r>
            <a:r>
              <a:rPr lang="en-GB" dirty="0"/>
              <a:t> au sein du </a:t>
            </a:r>
            <a:r>
              <a:rPr lang="en-GB" dirty="0" err="1"/>
              <a:t>territoire</a:t>
            </a:r>
            <a:r>
              <a:rPr lang="en-GB" dirty="0"/>
              <a:t>.</a:t>
            </a:r>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Perquisitions et </a:t>
            </a:r>
            <a:r>
              <a:rPr lang="en-GB" sz="2700" dirty="0" err="1">
                <a:solidFill>
                  <a:schemeClr val="bg1"/>
                </a:solidFill>
                <a:latin typeface="Verdana" panose="020B0604030504040204" pitchFamily="34" charset="0"/>
                <a:ea typeface="Verdana" panose="020B0604030504040204" pitchFamily="34" charset="0"/>
                <a:cs typeface="Verdana" charset="0"/>
              </a:rPr>
              <a:t>saisies</a:t>
            </a:r>
            <a:r>
              <a:rPr lang="en-GB" sz="2700" dirty="0">
                <a:solidFill>
                  <a:schemeClr val="bg1"/>
                </a:solidFill>
                <a:latin typeface="Verdana" panose="020B0604030504040204" pitchFamily="34" charset="0"/>
                <a:ea typeface="Verdana" panose="020B0604030504040204" pitchFamily="34" charset="0"/>
                <a:cs typeface="Verdana" charset="0"/>
              </a:rPr>
              <a:t> </a:t>
            </a:r>
          </a:p>
          <a:p>
            <a:pPr algn="r"/>
            <a:r>
              <a:rPr lang="en-GB" sz="2700" dirty="0">
                <a:solidFill>
                  <a:schemeClr val="bg1"/>
                </a:solidFill>
                <a:latin typeface="Verdana" panose="020B0604030504040204" pitchFamily="34" charset="0"/>
                <a:ea typeface="Verdana" panose="020B0604030504040204" pitchFamily="34" charset="0"/>
                <a:cs typeface="Verdana" charset="0"/>
              </a:rPr>
              <a:t>de </a:t>
            </a:r>
            <a:r>
              <a:rPr lang="en-GB" sz="2700" dirty="0" err="1">
                <a:solidFill>
                  <a:schemeClr val="bg1"/>
                </a:solidFill>
                <a:latin typeface="Verdana" panose="020B0604030504040204" pitchFamily="34" charset="0"/>
                <a:ea typeface="Verdana" panose="020B0604030504040204" pitchFamily="34" charset="0"/>
                <a:cs typeface="Verdana" charset="0"/>
              </a:rPr>
              <a:t>données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informatiques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stockées</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622874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524B6456-681F-2F44-A01A-AD3514E81BD2}"/>
              </a:ext>
            </a:extLst>
          </p:cNvPr>
          <p:cNvSpPr/>
          <p:nvPr/>
        </p:nvSpPr>
        <p:spPr>
          <a:xfrm>
            <a:off x="4274833" y="1151172"/>
            <a:ext cx="4747018" cy="4524315"/>
          </a:xfrm>
          <a:prstGeom prst="rect">
            <a:avLst/>
          </a:prstGeom>
        </p:spPr>
        <p:txBody>
          <a:bodyPr wrap="square">
            <a:spAutoFit/>
          </a:bodyPr>
          <a:lstStyle/>
          <a:p>
            <a:pPr algn="just"/>
            <a:r>
              <a:rPr lang="en-GB" sz="2400" dirty="0" err="1"/>
              <a:t>Pouvoir</a:t>
            </a:r>
            <a:r>
              <a:rPr lang="en-GB" sz="2400" dirty="0"/>
              <a:t> de </a:t>
            </a:r>
            <a:r>
              <a:rPr lang="en-GB" sz="2400" dirty="0" err="1"/>
              <a:t>perquisitionner</a:t>
            </a:r>
            <a:r>
              <a:rPr lang="en-GB" sz="2400" dirty="0"/>
              <a:t> </a:t>
            </a:r>
            <a:r>
              <a:rPr lang="en-GB" sz="2400" dirty="0" err="1"/>
              <a:t>ou</a:t>
            </a:r>
            <a:r>
              <a:rPr lang="en-GB" sz="2400" dirty="0"/>
              <a:t> </a:t>
            </a:r>
            <a:r>
              <a:rPr lang="en-GB" sz="2400" dirty="0" err="1"/>
              <a:t>d'accéder</a:t>
            </a:r>
            <a:r>
              <a:rPr lang="en-GB" sz="2400" dirty="0"/>
              <a:t> de la </a:t>
            </a:r>
            <a:r>
              <a:rPr lang="en-GB" sz="2400" dirty="0" err="1"/>
              <a:t>même</a:t>
            </a:r>
            <a:r>
              <a:rPr lang="en-GB" sz="2400" dirty="0"/>
              <a:t> manière :</a:t>
            </a:r>
          </a:p>
          <a:p>
            <a:pPr marL="800100" lvl="1" indent="-342900" algn="just">
              <a:buFont typeface="Arial" panose="020B0604020202020204" pitchFamily="34" charset="0"/>
              <a:buChar char="•"/>
            </a:pPr>
            <a:r>
              <a:rPr lang="en-GB" sz="2400" dirty="0" err="1"/>
              <a:t>Système</a:t>
            </a:r>
            <a:r>
              <a:rPr lang="en-GB" sz="2400" dirty="0"/>
              <a:t> </a:t>
            </a:r>
            <a:r>
              <a:rPr lang="en-GB" sz="2400" dirty="0" err="1"/>
              <a:t>informatique</a:t>
            </a:r>
            <a:endParaRPr lang="en-GB" sz="2400" dirty="0"/>
          </a:p>
          <a:p>
            <a:pPr marL="800100" lvl="1" indent="-342900" algn="just">
              <a:buFont typeface="Arial" panose="020B0604020202020204" pitchFamily="34" charset="0"/>
              <a:buChar char="•"/>
            </a:pPr>
            <a:r>
              <a:rPr lang="en-GB" sz="2400" dirty="0" err="1"/>
              <a:t>Partie</a:t>
            </a:r>
            <a:r>
              <a:rPr lang="en-GB" sz="2400" dirty="0"/>
              <a:t> d'un </a:t>
            </a:r>
            <a:r>
              <a:rPr lang="en-GB" sz="2400" dirty="0" err="1"/>
              <a:t>système</a:t>
            </a:r>
            <a:r>
              <a:rPr lang="en-GB" sz="2400" dirty="0"/>
              <a:t> </a:t>
            </a:r>
            <a:r>
              <a:rPr lang="en-GB" sz="2400" dirty="0" err="1"/>
              <a:t>informatique</a:t>
            </a:r>
            <a:endParaRPr lang="en-GB" sz="2400" dirty="0"/>
          </a:p>
          <a:p>
            <a:pPr marL="800100" lvl="1" indent="-342900" algn="just">
              <a:buFont typeface="Arial" panose="020B0604020202020204" pitchFamily="34" charset="0"/>
              <a:buChar char="•"/>
            </a:pPr>
            <a:r>
              <a:rPr lang="en-GB" sz="2400" dirty="0" err="1"/>
              <a:t>Données</a:t>
            </a:r>
            <a:r>
              <a:rPr lang="en-GB" sz="2400" dirty="0"/>
              <a:t> </a:t>
            </a:r>
            <a:r>
              <a:rPr lang="en-GB" sz="2400" dirty="0" err="1"/>
              <a:t>électroniques</a:t>
            </a:r>
            <a:r>
              <a:rPr lang="en-GB" sz="2400" dirty="0"/>
              <a:t> </a:t>
            </a:r>
            <a:r>
              <a:rPr lang="en-GB" sz="2400" dirty="0" err="1"/>
              <a:t>stockées</a:t>
            </a:r>
            <a:r>
              <a:rPr lang="en-GB" sz="2400" dirty="0"/>
              <a:t> dans un </a:t>
            </a:r>
            <a:r>
              <a:rPr lang="en-GB" sz="2400" dirty="0" err="1"/>
              <a:t>système</a:t>
            </a:r>
            <a:r>
              <a:rPr lang="en-GB" sz="2400" dirty="0"/>
              <a:t> </a:t>
            </a:r>
            <a:r>
              <a:rPr lang="en-GB" sz="2400" dirty="0" err="1"/>
              <a:t>informatique</a:t>
            </a:r>
            <a:endParaRPr lang="en-GB" sz="2400" dirty="0"/>
          </a:p>
          <a:p>
            <a:pPr marL="800100" lvl="1" indent="-342900" algn="just">
              <a:buFont typeface="Arial" panose="020B0604020202020204" pitchFamily="34" charset="0"/>
              <a:buChar char="•"/>
            </a:pPr>
            <a:r>
              <a:rPr lang="en-GB" sz="2400" dirty="0"/>
              <a:t>Support de stockage de </a:t>
            </a:r>
            <a:r>
              <a:rPr lang="en-GB" sz="2400" dirty="0" err="1"/>
              <a:t>données</a:t>
            </a:r>
            <a:r>
              <a:rPr lang="en-GB" sz="2400" dirty="0"/>
              <a:t> </a:t>
            </a:r>
            <a:r>
              <a:rPr lang="en-GB" sz="2400" dirty="0" err="1"/>
              <a:t>électroniques</a:t>
            </a:r>
            <a:r>
              <a:rPr lang="en-GB" sz="2400" dirty="0"/>
              <a:t> avec des </a:t>
            </a:r>
            <a:r>
              <a:rPr lang="en-GB" sz="2400" dirty="0" err="1"/>
              <a:t>données</a:t>
            </a:r>
            <a:r>
              <a:rPr lang="en-GB" sz="2400" dirty="0"/>
              <a:t> </a:t>
            </a:r>
            <a:r>
              <a:rPr lang="en-GB" sz="2400" dirty="0" err="1"/>
              <a:t>électroniques</a:t>
            </a:r>
            <a:r>
              <a:rPr lang="en-GB" sz="2400" dirty="0"/>
              <a:t> </a:t>
            </a:r>
            <a:r>
              <a:rPr lang="en-GB" sz="2400" dirty="0" err="1"/>
              <a:t>stockées</a:t>
            </a:r>
            <a:r>
              <a:rPr lang="en-GB" sz="2400" dirty="0"/>
              <a:t> au sein du </a:t>
            </a:r>
            <a:r>
              <a:rPr lang="en-GB" sz="2400" dirty="0" err="1"/>
              <a:t>territoire</a:t>
            </a:r>
            <a:r>
              <a:rPr lang="en-GB" sz="2400" dirty="0"/>
              <a:t>.</a:t>
            </a:r>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Perquisitions et </a:t>
            </a:r>
            <a:r>
              <a:rPr lang="en-GB" sz="2700" dirty="0" err="1">
                <a:solidFill>
                  <a:schemeClr val="bg1"/>
                </a:solidFill>
                <a:latin typeface="Verdana" panose="020B0604030504040204" pitchFamily="34" charset="0"/>
                <a:ea typeface="Verdana" panose="020B0604030504040204" pitchFamily="34" charset="0"/>
                <a:cs typeface="Verdana" charset="0"/>
              </a:rPr>
              <a:t>saisies</a:t>
            </a:r>
            <a:r>
              <a:rPr lang="en-GB" sz="2700" dirty="0">
                <a:solidFill>
                  <a:schemeClr val="bg1"/>
                </a:solidFill>
                <a:latin typeface="Verdana" panose="020B0604030504040204" pitchFamily="34" charset="0"/>
                <a:ea typeface="Verdana" panose="020B0604030504040204" pitchFamily="34" charset="0"/>
                <a:cs typeface="Verdana" charset="0"/>
              </a:rPr>
              <a:t> </a:t>
            </a:r>
          </a:p>
          <a:p>
            <a:pPr algn="r"/>
            <a:r>
              <a:rPr lang="en-GB" sz="2700" dirty="0">
                <a:solidFill>
                  <a:schemeClr val="bg1"/>
                </a:solidFill>
                <a:latin typeface="Verdana" panose="020B0604030504040204" pitchFamily="34" charset="0"/>
                <a:ea typeface="Verdana" panose="020B0604030504040204" pitchFamily="34" charset="0"/>
                <a:cs typeface="Verdana" charset="0"/>
              </a:rPr>
              <a:t>de </a:t>
            </a:r>
            <a:r>
              <a:rPr lang="en-GB" sz="2700" dirty="0" err="1">
                <a:solidFill>
                  <a:schemeClr val="bg1"/>
                </a:solidFill>
                <a:latin typeface="Verdana" panose="020B0604030504040204" pitchFamily="34" charset="0"/>
                <a:ea typeface="Verdana" panose="020B0604030504040204" pitchFamily="34" charset="0"/>
                <a:cs typeface="Verdana" charset="0"/>
              </a:rPr>
              <a:t>données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informatiques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stockées</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7" name="Rectangle 4">
            <a:extLst>
              <a:ext uri="{FF2B5EF4-FFF2-40B4-BE49-F238E27FC236}">
                <a16:creationId xmlns:a16="http://schemas.microsoft.com/office/drawing/2014/main" xmlns="" id="{C2BBA239-9433-48DB-A958-899B92694615}"/>
              </a:ext>
            </a:extLst>
          </p:cNvPr>
          <p:cNvSpPr/>
          <p:nvPr/>
        </p:nvSpPr>
        <p:spPr>
          <a:xfrm>
            <a:off x="143252" y="1124744"/>
            <a:ext cx="3889351" cy="5693866"/>
          </a:xfrm>
          <a:prstGeom prst="rect">
            <a:avLst/>
          </a:prstGeom>
        </p:spPr>
        <p:txBody>
          <a:bodyPr wrap="square">
            <a:spAutoFit/>
          </a:bodyPr>
          <a:lstStyle/>
          <a:p>
            <a:pPr algn="just"/>
            <a:r>
              <a:rPr lang="fr-FR" sz="1400" dirty="0"/>
              <a:t>1 Chaque Partie adopte les mesures législatives et autres qui se révèlent nécessaires pour habiliter ses autorités compétentes à perquisitionner ou à accéder d’une façon similaire:</a:t>
            </a:r>
          </a:p>
          <a:p>
            <a:pPr marL="342900" indent="-342900" algn="just">
              <a:buAutoNum type="alphaLcPeriod"/>
            </a:pPr>
            <a:r>
              <a:rPr lang="fr-FR" sz="1400" dirty="0"/>
              <a:t>à un </a:t>
            </a:r>
            <a:r>
              <a:rPr lang="fr-FR" sz="1400" b="1" dirty="0">
                <a:solidFill>
                  <a:srgbClr val="FF0000"/>
                </a:solidFill>
              </a:rPr>
              <a:t>système informatique </a:t>
            </a:r>
            <a:r>
              <a:rPr lang="fr-FR" sz="1400" dirty="0"/>
              <a:t>ou à une </a:t>
            </a:r>
            <a:r>
              <a:rPr lang="fr-FR" sz="1400" b="1" dirty="0">
                <a:solidFill>
                  <a:srgbClr val="FF0000"/>
                </a:solidFill>
              </a:rPr>
              <a:t>partie de celui-ci </a:t>
            </a:r>
            <a:r>
              <a:rPr lang="fr-FR" sz="1400" dirty="0"/>
              <a:t>ainsi qu’aux </a:t>
            </a:r>
            <a:r>
              <a:rPr lang="fr-FR" sz="1400" b="1" dirty="0">
                <a:solidFill>
                  <a:srgbClr val="FF0000"/>
                </a:solidFill>
              </a:rPr>
              <a:t>données informatiques qui y sont stockées</a:t>
            </a:r>
            <a:r>
              <a:rPr lang="fr-FR" sz="1400" dirty="0"/>
              <a:t>; et</a:t>
            </a:r>
          </a:p>
          <a:p>
            <a:pPr marL="342900" indent="-342900" algn="just">
              <a:buAutoNum type="alphaLcPeriod"/>
            </a:pPr>
            <a:r>
              <a:rPr lang="fr-FR" sz="1400" dirty="0"/>
              <a:t>à un </a:t>
            </a:r>
            <a:r>
              <a:rPr lang="fr-FR" sz="1400" b="1" dirty="0">
                <a:solidFill>
                  <a:srgbClr val="FF0000"/>
                </a:solidFill>
              </a:rPr>
              <a:t>support du stockage informatique permettant de stocker des données informatiques</a:t>
            </a:r>
            <a:r>
              <a:rPr lang="fr-FR" sz="1400" dirty="0"/>
              <a:t> sur son territoire. </a:t>
            </a:r>
            <a:endParaRPr lang="en-US" sz="1400" dirty="0"/>
          </a:p>
          <a:p>
            <a:pPr algn="just"/>
            <a:r>
              <a:rPr lang="fr-FR" sz="1400" dirty="0"/>
              <a:t>2 Chaque Partie adopte les mesures législatives et autres qui se révèlent nécessaires pour veiller à ce que, lorsque ses autorités perquisitionnent ou accèdent d’une façon similaire à un système informatique spécifique ou à une partie de celui-ci, conformément au paragraphe 1.a, et ont des raisons de penser que les données recherchées sont stockées dans un autre système informatique ou dans une partie de celui-ci situé sur son territoire, et que ces données sont légalement accessibles à partir du système initial ou disponibles pour ce système initial, lesdites autorités soient en mesure d’étendre rapidement la perquisition ou l’accès d’une façon similaire à l’autre système.</a:t>
            </a:r>
            <a:endParaRPr lang="en-US" sz="1400" dirty="0"/>
          </a:p>
        </p:txBody>
      </p:sp>
    </p:spTree>
    <p:extLst>
      <p:ext uri="{BB962C8B-B14F-4D97-AF65-F5344CB8AC3E}">
        <p14:creationId xmlns:p14="http://schemas.microsoft.com/office/powerpoint/2010/main" val="718982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EE725CE1-54F5-4A32-97EE-15EE42B9AF86}"/>
              </a:ext>
            </a:extLst>
          </p:cNvPr>
          <p:cNvSpPr/>
          <p:nvPr/>
        </p:nvSpPr>
        <p:spPr>
          <a:xfrm>
            <a:off x="4032603" y="1124744"/>
            <a:ext cx="4968145" cy="5601533"/>
          </a:xfrm>
          <a:prstGeom prst="rect">
            <a:avLst/>
          </a:prstGeom>
        </p:spPr>
        <p:txBody>
          <a:bodyPr wrap="square">
            <a:spAutoFit/>
          </a:bodyPr>
          <a:lstStyle/>
          <a:p>
            <a:pPr marL="342900" indent="-342900" algn="just">
              <a:buFont typeface="Arial" panose="020B0604020202020204" pitchFamily="34" charset="0"/>
              <a:buChar char="•"/>
            </a:pPr>
            <a:r>
              <a:rPr lang="en-US" dirty="0"/>
              <a:t>Le </a:t>
            </a:r>
            <a:r>
              <a:rPr lang="en-US" dirty="0" err="1"/>
              <a:t>pouvoir</a:t>
            </a:r>
            <a:r>
              <a:rPr lang="en-US" dirty="0"/>
              <a:t> de perquisition doit </a:t>
            </a:r>
            <a:r>
              <a:rPr lang="en-US" dirty="0" err="1"/>
              <a:t>être</a:t>
            </a:r>
            <a:r>
              <a:rPr lang="en-US" dirty="0"/>
              <a:t> </a:t>
            </a:r>
            <a:r>
              <a:rPr lang="en-US" dirty="0" err="1"/>
              <a:t>exercé</a:t>
            </a:r>
            <a:r>
              <a:rPr lang="en-US" dirty="0"/>
              <a:t> </a:t>
            </a:r>
            <a:r>
              <a:rPr lang="en-US" dirty="0" err="1"/>
              <a:t>en</a:t>
            </a:r>
            <a:r>
              <a:rPr lang="en-US" dirty="0"/>
              <a:t> relation avec un </a:t>
            </a:r>
            <a:r>
              <a:rPr lang="en-US" dirty="0" err="1"/>
              <a:t>système</a:t>
            </a:r>
            <a:r>
              <a:rPr lang="en-US" dirty="0"/>
              <a:t> </a:t>
            </a:r>
            <a:r>
              <a:rPr lang="en-US" dirty="0" err="1"/>
              <a:t>informatique</a:t>
            </a:r>
            <a:r>
              <a:rPr lang="en-US" dirty="0"/>
              <a:t> </a:t>
            </a:r>
            <a:r>
              <a:rPr lang="en-US" dirty="0" err="1"/>
              <a:t>spécifique</a:t>
            </a:r>
            <a:r>
              <a:rPr lang="en-US" dirty="0"/>
              <a:t>.</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err="1"/>
              <a:t>Pouvoir</a:t>
            </a:r>
            <a:r>
              <a:rPr lang="en-US" dirty="0"/>
              <a:t> </a:t>
            </a:r>
            <a:r>
              <a:rPr lang="en-US" dirty="0" err="1"/>
              <a:t>d'étendre</a:t>
            </a:r>
            <a:r>
              <a:rPr lang="en-US" dirty="0"/>
              <a:t> la perquisition </a:t>
            </a:r>
            <a:r>
              <a:rPr lang="en-US" dirty="0" err="1"/>
              <a:t>ou</a:t>
            </a:r>
            <a:r>
              <a:rPr lang="en-US" dirty="0"/>
              <a:t> un </a:t>
            </a:r>
            <a:r>
              <a:rPr lang="en-US" dirty="0" err="1"/>
              <a:t>accès</a:t>
            </a:r>
            <a:r>
              <a:rPr lang="en-US" dirty="0"/>
              <a:t> </a:t>
            </a:r>
            <a:r>
              <a:rPr lang="en-US" dirty="0" err="1"/>
              <a:t>similaire</a:t>
            </a:r>
            <a:r>
              <a:rPr lang="en-US" dirty="0"/>
              <a:t> </a:t>
            </a:r>
            <a:r>
              <a:rPr lang="en-US" dirty="0" err="1"/>
              <a:t>à</a:t>
            </a:r>
            <a:r>
              <a:rPr lang="en-US" dirty="0"/>
              <a:t> un </a:t>
            </a:r>
            <a:r>
              <a:rPr lang="en-US" dirty="0" err="1"/>
              <a:t>autre</a:t>
            </a:r>
            <a:r>
              <a:rPr lang="en-US" dirty="0"/>
              <a:t> </a:t>
            </a:r>
            <a:r>
              <a:rPr lang="en-US" dirty="0" err="1"/>
              <a:t>système</a:t>
            </a:r>
            <a:r>
              <a:rPr lang="en-US" dirty="0"/>
              <a:t> </a:t>
            </a:r>
            <a:r>
              <a:rPr lang="en-US" dirty="0" err="1"/>
              <a:t>informatique</a:t>
            </a:r>
            <a:r>
              <a:rPr lang="en-US" dirty="0"/>
              <a:t> </a:t>
            </a:r>
            <a:r>
              <a:rPr lang="en-US" dirty="0" err="1"/>
              <a:t>ou</a:t>
            </a:r>
            <a:r>
              <a:rPr lang="en-US" dirty="0"/>
              <a:t> </a:t>
            </a:r>
            <a:r>
              <a:rPr lang="en-US" dirty="0" err="1"/>
              <a:t>à</a:t>
            </a:r>
            <a:r>
              <a:rPr lang="en-US" dirty="0"/>
              <a:t> </a:t>
            </a:r>
            <a:r>
              <a:rPr lang="en-US" dirty="0" err="1"/>
              <a:t>une</a:t>
            </a:r>
            <a:r>
              <a:rPr lang="en-US" dirty="0"/>
              <a:t> </a:t>
            </a:r>
            <a:r>
              <a:rPr lang="en-US" dirty="0" err="1"/>
              <a:t>partie</a:t>
            </a:r>
            <a:r>
              <a:rPr lang="en-US" dirty="0"/>
              <a:t> de </a:t>
            </a:r>
            <a:r>
              <a:rPr lang="en-US" dirty="0" err="1"/>
              <a:t>celui</a:t>
            </a:r>
            <a:r>
              <a:rPr lang="en-US" dirty="0"/>
              <a:t>-ci </a:t>
            </a:r>
            <a:r>
              <a:rPr lang="en-US" dirty="0" err="1"/>
              <a:t>si</a:t>
            </a:r>
            <a:r>
              <a:rPr lang="en-US" dirty="0"/>
              <a:t> : </a:t>
            </a:r>
          </a:p>
          <a:p>
            <a:pPr marL="800100" lvl="1" indent="-342900" algn="just">
              <a:buFont typeface="Arial" panose="020B0604020202020204" pitchFamily="34" charset="0"/>
              <a:buChar char="•"/>
            </a:pPr>
            <a:r>
              <a:rPr lang="en-US" dirty="0"/>
              <a:t>Il y a des raisons de </a:t>
            </a:r>
            <a:r>
              <a:rPr lang="en-US" dirty="0" err="1"/>
              <a:t>croire</a:t>
            </a:r>
            <a:r>
              <a:rPr lang="en-US" dirty="0"/>
              <a:t> que les </a:t>
            </a:r>
            <a:r>
              <a:rPr lang="en-US" dirty="0" err="1"/>
              <a:t>données</a:t>
            </a:r>
            <a:r>
              <a:rPr lang="en-US" dirty="0"/>
              <a:t> </a:t>
            </a:r>
            <a:r>
              <a:rPr lang="en-US" dirty="0" err="1"/>
              <a:t>requises</a:t>
            </a:r>
            <a:r>
              <a:rPr lang="en-US" dirty="0"/>
              <a:t> se </a:t>
            </a:r>
            <a:r>
              <a:rPr lang="en-US" dirty="0" err="1"/>
              <a:t>trouvent</a:t>
            </a:r>
            <a:r>
              <a:rPr lang="en-US" dirty="0"/>
              <a:t> dans </a:t>
            </a:r>
            <a:r>
              <a:rPr lang="en-US" dirty="0" err="1"/>
              <a:t>ce</a:t>
            </a:r>
            <a:r>
              <a:rPr lang="en-US" dirty="0"/>
              <a:t> </a:t>
            </a:r>
            <a:r>
              <a:rPr lang="en-US" dirty="0" err="1"/>
              <a:t>système</a:t>
            </a:r>
            <a:r>
              <a:rPr lang="en-US" dirty="0"/>
              <a:t> </a:t>
            </a:r>
            <a:r>
              <a:rPr lang="en-US" dirty="0" err="1"/>
              <a:t>informatique</a:t>
            </a:r>
            <a:r>
              <a:rPr lang="en-US" dirty="0"/>
              <a:t> </a:t>
            </a:r>
            <a:r>
              <a:rPr lang="en-US" dirty="0" err="1"/>
              <a:t>ou</a:t>
            </a:r>
            <a:r>
              <a:rPr lang="en-US" dirty="0"/>
              <a:t> dans </a:t>
            </a:r>
            <a:r>
              <a:rPr lang="en-US" dirty="0" err="1"/>
              <a:t>une</a:t>
            </a:r>
            <a:r>
              <a:rPr lang="en-US" dirty="0"/>
              <a:t> </a:t>
            </a:r>
            <a:r>
              <a:rPr lang="en-US" dirty="0" err="1"/>
              <a:t>partie</a:t>
            </a:r>
            <a:r>
              <a:rPr lang="en-US" dirty="0"/>
              <a:t> de </a:t>
            </a:r>
            <a:r>
              <a:rPr lang="en-US" dirty="0" err="1"/>
              <a:t>celui</a:t>
            </a:r>
            <a:r>
              <a:rPr lang="en-US" dirty="0"/>
              <a:t>-ci ; et </a:t>
            </a:r>
          </a:p>
          <a:p>
            <a:pPr marL="800100" lvl="1" indent="-342900" algn="just">
              <a:buFont typeface="Arial" panose="020B0604020202020204" pitchFamily="34" charset="0"/>
              <a:buChar char="•"/>
            </a:pPr>
            <a:r>
              <a:rPr lang="en-US" dirty="0" err="1"/>
              <a:t>L'autre</a:t>
            </a:r>
            <a:r>
              <a:rPr lang="en-US" dirty="0"/>
              <a:t> </a:t>
            </a:r>
            <a:r>
              <a:rPr lang="en-US" dirty="0" err="1"/>
              <a:t>système</a:t>
            </a:r>
            <a:r>
              <a:rPr lang="en-US" dirty="0"/>
              <a:t> </a:t>
            </a:r>
            <a:r>
              <a:rPr lang="en-US" dirty="0" err="1"/>
              <a:t>informatique</a:t>
            </a:r>
            <a:r>
              <a:rPr lang="en-US" dirty="0"/>
              <a:t> </a:t>
            </a:r>
            <a:r>
              <a:rPr lang="en-US" dirty="0" err="1"/>
              <a:t>ou</a:t>
            </a:r>
            <a:r>
              <a:rPr lang="en-US" dirty="0"/>
              <a:t> </a:t>
            </a:r>
            <a:r>
              <a:rPr lang="en-US" dirty="0" err="1"/>
              <a:t>une</a:t>
            </a:r>
            <a:r>
              <a:rPr lang="en-US" dirty="0"/>
              <a:t> </a:t>
            </a:r>
            <a:r>
              <a:rPr lang="en-US" dirty="0" err="1"/>
              <a:t>partie</a:t>
            </a:r>
            <a:r>
              <a:rPr lang="en-US" dirty="0"/>
              <a:t> de </a:t>
            </a:r>
            <a:r>
              <a:rPr lang="en-US" dirty="0" err="1"/>
              <a:t>celui</a:t>
            </a:r>
            <a:r>
              <a:rPr lang="en-US" dirty="0"/>
              <a:t>-ci se </a:t>
            </a:r>
            <a:r>
              <a:rPr lang="en-US" dirty="0" err="1"/>
              <a:t>trouve</a:t>
            </a:r>
            <a:r>
              <a:rPr lang="en-US" dirty="0"/>
              <a:t> </a:t>
            </a:r>
            <a:r>
              <a:rPr lang="en-US" dirty="0" err="1"/>
              <a:t>également</a:t>
            </a:r>
            <a:r>
              <a:rPr lang="en-US" dirty="0"/>
              <a:t> sur le </a:t>
            </a:r>
            <a:r>
              <a:rPr lang="en-US" dirty="0" err="1"/>
              <a:t>territoire</a:t>
            </a:r>
            <a:r>
              <a:rPr lang="en-US" dirty="0"/>
              <a:t>. </a:t>
            </a:r>
          </a:p>
          <a:p>
            <a:pPr marL="800100" lvl="1" indent="-342900" algn="just">
              <a:buFont typeface="Arial" panose="020B0604020202020204" pitchFamily="34" charset="0"/>
              <a:buChar char="•"/>
            </a:pPr>
            <a:r>
              <a:rPr lang="en-US" dirty="0"/>
              <a:t>Les </a:t>
            </a:r>
            <a:r>
              <a:rPr lang="en-US" dirty="0" err="1"/>
              <a:t>données</a:t>
            </a:r>
            <a:r>
              <a:rPr lang="en-US" dirty="0"/>
              <a:t> qui font </a:t>
            </a:r>
            <a:r>
              <a:rPr lang="en-US" dirty="0" err="1"/>
              <a:t>l'objet</a:t>
            </a:r>
            <a:r>
              <a:rPr lang="en-US" dirty="0"/>
              <a:t> de </a:t>
            </a:r>
            <a:r>
              <a:rPr lang="en-US" dirty="0" err="1"/>
              <a:t>l'extension</a:t>
            </a:r>
            <a:r>
              <a:rPr lang="en-US" dirty="0"/>
              <a:t> </a:t>
            </a:r>
            <a:r>
              <a:rPr lang="en-US" dirty="0" err="1"/>
              <a:t>sont</a:t>
            </a:r>
            <a:r>
              <a:rPr lang="en-US" dirty="0"/>
              <a:t> </a:t>
            </a:r>
            <a:r>
              <a:rPr lang="en-US" dirty="0" err="1"/>
              <a:t>légalement</a:t>
            </a:r>
            <a:r>
              <a:rPr lang="en-US" dirty="0"/>
              <a:t> </a:t>
            </a:r>
            <a:r>
              <a:rPr lang="en-US" dirty="0" err="1"/>
              <a:t>accessibles</a:t>
            </a:r>
            <a:r>
              <a:rPr lang="en-US" dirty="0"/>
              <a:t> </a:t>
            </a:r>
            <a:r>
              <a:rPr lang="en-US" dirty="0" err="1"/>
              <a:t>à</a:t>
            </a:r>
            <a:r>
              <a:rPr lang="en-US" dirty="0"/>
              <a:t> </a:t>
            </a:r>
            <a:r>
              <a:rPr lang="en-US" dirty="0" err="1"/>
              <a:t>partir</a:t>
            </a:r>
            <a:r>
              <a:rPr lang="en-US" dirty="0"/>
              <a:t> du </a:t>
            </a:r>
            <a:r>
              <a:rPr lang="en-US" dirty="0" err="1"/>
              <a:t>système</a:t>
            </a:r>
            <a:r>
              <a:rPr lang="en-US" dirty="0"/>
              <a:t> </a:t>
            </a:r>
            <a:r>
              <a:rPr lang="en-US" dirty="0" err="1"/>
              <a:t>informatique</a:t>
            </a:r>
            <a:r>
              <a:rPr lang="en-US" dirty="0"/>
              <a:t> initial</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err="1"/>
              <a:t>L'extension</a:t>
            </a:r>
            <a:r>
              <a:rPr lang="en-US" dirty="0"/>
              <a:t> peut </a:t>
            </a:r>
            <a:r>
              <a:rPr lang="en-US" dirty="0" err="1"/>
              <a:t>être</a:t>
            </a:r>
            <a:r>
              <a:rPr lang="en-US" dirty="0"/>
              <a:t> </a:t>
            </a:r>
            <a:r>
              <a:rPr lang="en-US" dirty="0" err="1"/>
              <a:t>soumise</a:t>
            </a:r>
            <a:r>
              <a:rPr lang="en-US" dirty="0"/>
              <a:t> </a:t>
            </a:r>
            <a:r>
              <a:rPr lang="en-US" dirty="0" err="1"/>
              <a:t>à</a:t>
            </a:r>
            <a:r>
              <a:rPr lang="en-US" dirty="0"/>
              <a:t> des conditions (par </a:t>
            </a:r>
            <a:r>
              <a:rPr lang="en-US" dirty="0" err="1"/>
              <a:t>exemple</a:t>
            </a:r>
            <a:r>
              <a:rPr lang="en-US" dirty="0"/>
              <a:t>, </a:t>
            </a:r>
            <a:r>
              <a:rPr lang="en-US" dirty="0" err="1"/>
              <a:t>une</a:t>
            </a:r>
            <a:r>
              <a:rPr lang="en-US" dirty="0"/>
              <a:t> </a:t>
            </a:r>
            <a:r>
              <a:rPr lang="en-US" dirty="0" err="1"/>
              <a:t>autorisation</a:t>
            </a:r>
            <a:r>
              <a:rPr lang="en-US" dirty="0"/>
              <a:t>)</a:t>
            </a:r>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Perquisitions et </a:t>
            </a:r>
            <a:r>
              <a:rPr lang="en-GB" sz="2700" dirty="0" err="1">
                <a:solidFill>
                  <a:schemeClr val="bg1"/>
                </a:solidFill>
                <a:latin typeface="Verdana" panose="020B0604030504040204" pitchFamily="34" charset="0"/>
                <a:ea typeface="Verdana" panose="020B0604030504040204" pitchFamily="34" charset="0"/>
                <a:cs typeface="Verdana" charset="0"/>
              </a:rPr>
              <a:t>saisies</a:t>
            </a:r>
            <a:r>
              <a:rPr lang="en-GB" sz="2700" dirty="0">
                <a:solidFill>
                  <a:schemeClr val="bg1"/>
                </a:solidFill>
                <a:latin typeface="Verdana" panose="020B0604030504040204" pitchFamily="34" charset="0"/>
                <a:ea typeface="Verdana" panose="020B0604030504040204" pitchFamily="34" charset="0"/>
                <a:cs typeface="Verdana" charset="0"/>
              </a:rPr>
              <a:t> </a:t>
            </a:r>
          </a:p>
          <a:p>
            <a:pPr algn="r"/>
            <a:r>
              <a:rPr lang="en-GB" sz="2700" dirty="0">
                <a:solidFill>
                  <a:schemeClr val="bg1"/>
                </a:solidFill>
                <a:latin typeface="Verdana" panose="020B0604030504040204" pitchFamily="34" charset="0"/>
                <a:ea typeface="Verdana" panose="020B0604030504040204" pitchFamily="34" charset="0"/>
                <a:cs typeface="Verdana" charset="0"/>
              </a:rPr>
              <a:t>de </a:t>
            </a:r>
            <a:r>
              <a:rPr lang="en-GB" sz="2700" dirty="0" err="1">
                <a:solidFill>
                  <a:schemeClr val="bg1"/>
                </a:solidFill>
                <a:latin typeface="Verdana" panose="020B0604030504040204" pitchFamily="34" charset="0"/>
                <a:ea typeface="Verdana" panose="020B0604030504040204" pitchFamily="34" charset="0"/>
                <a:cs typeface="Verdana" charset="0"/>
              </a:rPr>
              <a:t>données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informatiques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stockées</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4">
            <a:extLst>
              <a:ext uri="{FF2B5EF4-FFF2-40B4-BE49-F238E27FC236}">
                <a16:creationId xmlns:a16="http://schemas.microsoft.com/office/drawing/2014/main" xmlns="" id="{C052160B-453E-4A7B-9F41-FA2FB6FAB0BB}"/>
              </a:ext>
            </a:extLst>
          </p:cNvPr>
          <p:cNvSpPr/>
          <p:nvPr/>
        </p:nvSpPr>
        <p:spPr>
          <a:xfrm>
            <a:off x="143252" y="1124744"/>
            <a:ext cx="3889351" cy="5693866"/>
          </a:xfrm>
          <a:prstGeom prst="rect">
            <a:avLst/>
          </a:prstGeom>
        </p:spPr>
        <p:txBody>
          <a:bodyPr wrap="square">
            <a:spAutoFit/>
          </a:bodyPr>
          <a:lstStyle/>
          <a:p>
            <a:pPr algn="just"/>
            <a:r>
              <a:rPr lang="fr-FR" sz="1400" dirty="0"/>
              <a:t>1 Chaque Partie adopte les mesures législatives et autres qui se révèlent nécessaires pour habiliter ses autorités compétentes à perquisitionner ou à accéder d’une façon similaire:</a:t>
            </a:r>
          </a:p>
          <a:p>
            <a:pPr marL="342900" indent="-342900" algn="just">
              <a:buAutoNum type="alphaLcPeriod"/>
            </a:pPr>
            <a:r>
              <a:rPr lang="fr-FR" sz="1400" dirty="0"/>
              <a:t>à un système informatique ou à une partie de celui-ci ainsi qu’aux données informatiques qui y sont stockées; et</a:t>
            </a:r>
          </a:p>
          <a:p>
            <a:pPr marL="342900" indent="-342900" algn="just">
              <a:buAutoNum type="alphaLcPeriod"/>
            </a:pPr>
            <a:r>
              <a:rPr lang="fr-FR" sz="1400" dirty="0"/>
              <a:t>à un support du stockage informatique permettant de stocker des données informatiques sur son territoire. </a:t>
            </a:r>
            <a:endParaRPr lang="en-US" sz="1400" dirty="0"/>
          </a:p>
          <a:p>
            <a:pPr algn="just"/>
            <a:r>
              <a:rPr lang="fr-FR" sz="1400" dirty="0"/>
              <a:t>2 Chaque Partie adopte les mesures législatives et autres qui se révèlent nécessaires pour veiller à ce que, lorsque ses autorités perquisitionnent ou accèdent d’une façon similaire </a:t>
            </a:r>
            <a:r>
              <a:rPr lang="fr-FR" sz="1400" b="1" dirty="0">
                <a:solidFill>
                  <a:srgbClr val="FF0000"/>
                </a:solidFill>
              </a:rPr>
              <a:t>à un système informatique spécifique </a:t>
            </a:r>
            <a:r>
              <a:rPr lang="fr-FR" sz="1400" dirty="0"/>
              <a:t>ou à une partie de celui-ci, conformément au paragraphe 1.a, et ont des raisons de penser que les données recherchées sont stockées dans un autre système informatique ou dans une partie de celui-ci situé sur son territoire, et que ces données sont </a:t>
            </a:r>
            <a:r>
              <a:rPr lang="fr-FR" sz="1400" b="1" dirty="0">
                <a:solidFill>
                  <a:srgbClr val="FF0000"/>
                </a:solidFill>
              </a:rPr>
              <a:t>légalement accessibles à partir du système initial ou disponibles pour ce système initial</a:t>
            </a:r>
            <a:r>
              <a:rPr lang="fr-FR" sz="1400" dirty="0"/>
              <a:t>, lesdites autorités soient en mesure </a:t>
            </a:r>
            <a:r>
              <a:rPr lang="fr-FR" sz="1400" b="1" dirty="0">
                <a:solidFill>
                  <a:srgbClr val="FF0000"/>
                </a:solidFill>
              </a:rPr>
              <a:t>d’étendre rapidement la perquisition ou l’accès d’une façon similaire à l’autre système</a:t>
            </a:r>
            <a:r>
              <a:rPr lang="fr-FR" sz="1400" dirty="0"/>
              <a:t>.</a:t>
            </a:r>
            <a:endParaRPr lang="en-US" sz="1400" dirty="0"/>
          </a:p>
        </p:txBody>
      </p:sp>
    </p:spTree>
    <p:extLst>
      <p:ext uri="{BB962C8B-B14F-4D97-AF65-F5344CB8AC3E}">
        <p14:creationId xmlns:p14="http://schemas.microsoft.com/office/powerpoint/2010/main" val="3566291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524B6456-681F-2F44-A01A-AD3514E81BD2}"/>
              </a:ext>
            </a:extLst>
          </p:cNvPr>
          <p:cNvSpPr/>
          <p:nvPr/>
        </p:nvSpPr>
        <p:spPr>
          <a:xfrm>
            <a:off x="4274833" y="1151172"/>
            <a:ext cx="4747018" cy="3262432"/>
          </a:xfrm>
          <a:prstGeom prst="rect">
            <a:avLst/>
          </a:prstGeom>
        </p:spPr>
        <p:txBody>
          <a:bodyPr wrap="square">
            <a:spAutoFit/>
          </a:bodyPr>
          <a:lstStyle/>
          <a:p>
            <a:pPr marL="342900" indent="-342900" algn="just">
              <a:buFont typeface="Arial" panose="020B0604020202020204" pitchFamily="34" charset="0"/>
              <a:buChar char="•"/>
            </a:pPr>
            <a:r>
              <a:rPr lang="en-US" dirty="0"/>
              <a:t>Le </a:t>
            </a:r>
            <a:r>
              <a:rPr lang="en-US" dirty="0" err="1"/>
              <a:t>terme</a:t>
            </a:r>
            <a:r>
              <a:rPr lang="en-US" dirty="0"/>
              <a:t> "</a:t>
            </a:r>
            <a:r>
              <a:rPr lang="en-US" dirty="0" err="1"/>
              <a:t>saisir</a:t>
            </a:r>
            <a:r>
              <a:rPr lang="en-US" dirty="0"/>
              <a:t>" </a:t>
            </a:r>
            <a:r>
              <a:rPr lang="en-US" dirty="0" err="1"/>
              <a:t>signifie</a:t>
            </a:r>
            <a:r>
              <a:rPr lang="en-US" dirty="0"/>
              <a:t> </a:t>
            </a:r>
            <a:r>
              <a:rPr lang="en-US" dirty="0" err="1"/>
              <a:t>enlever</a:t>
            </a:r>
            <a:r>
              <a:rPr lang="en-US" dirty="0"/>
              <a:t> le support physique sur </a:t>
            </a:r>
            <a:r>
              <a:rPr lang="en-US" dirty="0" err="1"/>
              <a:t>lequel</a:t>
            </a:r>
            <a:r>
              <a:rPr lang="en-US" dirty="0"/>
              <a:t> les </a:t>
            </a:r>
            <a:r>
              <a:rPr lang="en-US" dirty="0" err="1"/>
              <a:t>données</a:t>
            </a:r>
            <a:r>
              <a:rPr lang="en-US" dirty="0"/>
              <a:t> </a:t>
            </a:r>
            <a:r>
              <a:rPr lang="en-US" dirty="0" err="1"/>
              <a:t>ou</a:t>
            </a:r>
            <a:r>
              <a:rPr lang="en-US" dirty="0"/>
              <a:t> les </a:t>
            </a:r>
            <a:r>
              <a:rPr lang="en-US" dirty="0" err="1"/>
              <a:t>informations</a:t>
            </a:r>
            <a:r>
              <a:rPr lang="en-US" dirty="0"/>
              <a:t> </a:t>
            </a:r>
            <a:r>
              <a:rPr lang="en-US" dirty="0" err="1"/>
              <a:t>sont</a:t>
            </a:r>
            <a:r>
              <a:rPr lang="en-US" dirty="0"/>
              <a:t> </a:t>
            </a:r>
            <a:r>
              <a:rPr lang="en-US" dirty="0" err="1"/>
              <a:t>enregistrées</a:t>
            </a:r>
            <a:r>
              <a:rPr lang="en-US" dirty="0"/>
              <a:t>, </a:t>
            </a:r>
            <a:r>
              <a:rPr lang="en-US" dirty="0" err="1"/>
              <a:t>ou</a:t>
            </a:r>
            <a:r>
              <a:rPr lang="en-US" dirty="0"/>
              <a:t> faire et conserver </a:t>
            </a:r>
            <a:r>
              <a:rPr lang="en-US" dirty="0" err="1"/>
              <a:t>une</a:t>
            </a:r>
            <a:r>
              <a:rPr lang="en-US" dirty="0"/>
              <a:t> </a:t>
            </a:r>
            <a:r>
              <a:rPr lang="en-US" dirty="0" err="1"/>
              <a:t>copie</a:t>
            </a:r>
            <a:r>
              <a:rPr lang="en-US" dirty="0"/>
              <a:t> de </a:t>
            </a:r>
            <a:r>
              <a:rPr lang="en-US" dirty="0" err="1"/>
              <a:t>ces</a:t>
            </a:r>
            <a:r>
              <a:rPr lang="en-US" dirty="0"/>
              <a:t> </a:t>
            </a:r>
            <a:r>
              <a:rPr lang="en-US" dirty="0" err="1"/>
              <a:t>informations</a:t>
            </a:r>
            <a:r>
              <a:rPr lang="en-US" dirty="0"/>
              <a:t>.</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Le </a:t>
            </a:r>
            <a:r>
              <a:rPr lang="en-US" dirty="0" err="1"/>
              <a:t>terme</a:t>
            </a:r>
            <a:r>
              <a:rPr lang="en-US" dirty="0"/>
              <a:t> "</a:t>
            </a:r>
            <a:r>
              <a:rPr lang="en-US" dirty="0" err="1"/>
              <a:t>sécuriser</a:t>
            </a:r>
            <a:r>
              <a:rPr lang="en-US" dirty="0"/>
              <a:t> de manière </a:t>
            </a:r>
            <a:r>
              <a:rPr lang="en-US" dirty="0" err="1"/>
              <a:t>similaire</a:t>
            </a:r>
            <a:r>
              <a:rPr lang="en-US" dirty="0"/>
              <a:t>" est un </a:t>
            </a:r>
            <a:r>
              <a:rPr lang="en-US" dirty="0" err="1"/>
              <a:t>langage</a:t>
            </a:r>
            <a:r>
              <a:rPr lang="en-US" dirty="0"/>
              <a:t> </a:t>
            </a:r>
            <a:r>
              <a:rPr lang="en-US" dirty="0" err="1"/>
              <a:t>technologiquement</a:t>
            </a:r>
            <a:r>
              <a:rPr lang="en-US" dirty="0"/>
              <a:t> </a:t>
            </a:r>
            <a:r>
              <a:rPr lang="en-US" dirty="0" err="1"/>
              <a:t>neutre</a:t>
            </a:r>
            <a:r>
              <a:rPr lang="en-US" dirty="0"/>
              <a:t> qui </a:t>
            </a:r>
            <a:r>
              <a:rPr lang="en-US" dirty="0" err="1"/>
              <a:t>permet</a:t>
            </a:r>
            <a:r>
              <a:rPr lang="en-US" dirty="0"/>
              <a:t> </a:t>
            </a:r>
            <a:r>
              <a:rPr lang="en-US" dirty="0" err="1"/>
              <a:t>d'enregistrer</a:t>
            </a:r>
            <a:r>
              <a:rPr lang="en-US" dirty="0"/>
              <a:t>, de </a:t>
            </a:r>
            <a:r>
              <a:rPr lang="en-US" dirty="0" err="1"/>
              <a:t>rendre</a:t>
            </a:r>
            <a:r>
              <a:rPr lang="en-US" dirty="0"/>
              <a:t> inaccessible </a:t>
            </a:r>
            <a:r>
              <a:rPr lang="en-US" dirty="0" err="1"/>
              <a:t>ou</a:t>
            </a:r>
            <a:r>
              <a:rPr lang="en-US" dirty="0"/>
              <a:t> de conserver </a:t>
            </a:r>
            <a:r>
              <a:rPr lang="en-US" dirty="0" err="1"/>
              <a:t>une</a:t>
            </a:r>
            <a:r>
              <a:rPr lang="en-US" dirty="0"/>
              <a:t> </a:t>
            </a:r>
            <a:r>
              <a:rPr lang="en-US" dirty="0" err="1"/>
              <a:t>copie</a:t>
            </a:r>
            <a:r>
              <a:rPr lang="en-US" dirty="0"/>
              <a:t> de </a:t>
            </a:r>
            <a:r>
              <a:rPr lang="en-US" dirty="0" err="1"/>
              <a:t>données</a:t>
            </a:r>
            <a:r>
              <a:rPr lang="en-US" dirty="0"/>
              <a:t> </a:t>
            </a:r>
            <a:r>
              <a:rPr lang="en-US" dirty="0" err="1"/>
              <a:t>immatérielles</a:t>
            </a:r>
            <a:r>
              <a:rPr lang="en-US" dirty="0"/>
              <a:t> qui </a:t>
            </a:r>
            <a:r>
              <a:rPr lang="en-US" dirty="0" err="1"/>
              <a:t>peuvent</a:t>
            </a:r>
            <a:r>
              <a:rPr lang="en-US" dirty="0"/>
              <a:t> se </a:t>
            </a:r>
            <a:r>
              <a:rPr lang="en-US" dirty="0" err="1"/>
              <a:t>présenter</a:t>
            </a:r>
            <a:r>
              <a:rPr lang="en-US" dirty="0"/>
              <a:t> sous </a:t>
            </a:r>
            <a:r>
              <a:rPr lang="en-US" dirty="0" err="1"/>
              <a:t>forme</a:t>
            </a:r>
            <a:r>
              <a:rPr lang="en-US" dirty="0"/>
              <a:t> </a:t>
            </a:r>
            <a:r>
              <a:rPr lang="en-US" dirty="0" err="1"/>
              <a:t>électromagnétique</a:t>
            </a:r>
            <a:r>
              <a:rPr lang="en-US" dirty="0"/>
              <a:t>.</a:t>
            </a:r>
            <a:endParaRPr lang="en-GB"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Perquisitions et </a:t>
            </a:r>
            <a:r>
              <a:rPr lang="en-GB" sz="2700" dirty="0" err="1">
                <a:solidFill>
                  <a:schemeClr val="bg1"/>
                </a:solidFill>
                <a:latin typeface="Verdana" panose="020B0604030504040204" pitchFamily="34" charset="0"/>
                <a:ea typeface="Verdana" panose="020B0604030504040204" pitchFamily="34" charset="0"/>
                <a:cs typeface="Verdana" charset="0"/>
              </a:rPr>
              <a:t>saisies</a:t>
            </a:r>
            <a:r>
              <a:rPr lang="en-GB" sz="2700" dirty="0">
                <a:solidFill>
                  <a:schemeClr val="bg1"/>
                </a:solidFill>
                <a:latin typeface="Verdana" panose="020B0604030504040204" pitchFamily="34" charset="0"/>
                <a:ea typeface="Verdana" panose="020B0604030504040204" pitchFamily="34" charset="0"/>
                <a:cs typeface="Verdana" charset="0"/>
              </a:rPr>
              <a:t> </a:t>
            </a:r>
          </a:p>
          <a:p>
            <a:pPr algn="r"/>
            <a:r>
              <a:rPr lang="en-GB" sz="2700" dirty="0">
                <a:solidFill>
                  <a:schemeClr val="bg1"/>
                </a:solidFill>
                <a:latin typeface="Verdana" panose="020B0604030504040204" pitchFamily="34" charset="0"/>
                <a:ea typeface="Verdana" panose="020B0604030504040204" pitchFamily="34" charset="0"/>
                <a:cs typeface="Verdana" charset="0"/>
              </a:rPr>
              <a:t>de </a:t>
            </a:r>
            <a:r>
              <a:rPr lang="en-GB" sz="2700" dirty="0" err="1">
                <a:solidFill>
                  <a:schemeClr val="bg1"/>
                </a:solidFill>
                <a:latin typeface="Verdana" panose="020B0604030504040204" pitchFamily="34" charset="0"/>
                <a:ea typeface="Verdana" panose="020B0604030504040204" pitchFamily="34" charset="0"/>
                <a:cs typeface="Verdana" charset="0"/>
              </a:rPr>
              <a:t>données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informatiques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stockées</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7" name="Rectangle 4">
            <a:extLst>
              <a:ext uri="{FF2B5EF4-FFF2-40B4-BE49-F238E27FC236}">
                <a16:creationId xmlns:a16="http://schemas.microsoft.com/office/drawing/2014/main" xmlns="" id="{BC0985ED-7064-4E5A-AD0C-D883EB9F0EA2}"/>
              </a:ext>
            </a:extLst>
          </p:cNvPr>
          <p:cNvSpPr/>
          <p:nvPr/>
        </p:nvSpPr>
        <p:spPr>
          <a:xfrm>
            <a:off x="143252" y="1124744"/>
            <a:ext cx="3889351" cy="5509200"/>
          </a:xfrm>
          <a:prstGeom prst="rect">
            <a:avLst/>
          </a:prstGeom>
        </p:spPr>
        <p:txBody>
          <a:bodyPr wrap="square">
            <a:spAutoFit/>
          </a:bodyPr>
          <a:lstStyle/>
          <a:p>
            <a:pPr algn="just"/>
            <a:r>
              <a:rPr lang="fr-FR" sz="1600" dirty="0"/>
              <a:t>3 Chaque Partie adopte les mesures législatives et autres qui se révèlent nécessaires pour habiliter ses autorités compétentes à saisir ou à obtenir d’une façon similaire les données informatiques pour lesquelles l'accès a été réalisé en application des paragraphes 1 ou 2. Ces mesures incluent les prérogatives suivantes:</a:t>
            </a:r>
          </a:p>
          <a:p>
            <a:pPr algn="just"/>
            <a:endParaRPr lang="fr-FR" sz="1600" dirty="0"/>
          </a:p>
          <a:p>
            <a:pPr algn="just"/>
            <a:r>
              <a:rPr lang="fr-FR" sz="1600" dirty="0"/>
              <a:t>a </a:t>
            </a:r>
            <a:r>
              <a:rPr lang="fr-FR" sz="1600" b="1" dirty="0">
                <a:solidFill>
                  <a:srgbClr val="FF0000"/>
                </a:solidFill>
              </a:rPr>
              <a:t>saisir ou obtenir d’une façon similaire </a:t>
            </a:r>
            <a:r>
              <a:rPr lang="fr-FR" sz="1600" dirty="0"/>
              <a:t>un système informatique ou une partie de celui-ci, ou un support de stockage informatique;</a:t>
            </a:r>
          </a:p>
          <a:p>
            <a:pPr algn="just"/>
            <a:endParaRPr lang="fr-FR" sz="1600" dirty="0"/>
          </a:p>
          <a:p>
            <a:pPr algn="just"/>
            <a:r>
              <a:rPr lang="fr-FR" sz="1600" dirty="0"/>
              <a:t>b réaliser et conserver une copie de ces données informatiques;</a:t>
            </a:r>
          </a:p>
          <a:p>
            <a:pPr algn="just"/>
            <a:endParaRPr lang="fr-FR" sz="1600" dirty="0"/>
          </a:p>
          <a:p>
            <a:pPr algn="just"/>
            <a:r>
              <a:rPr lang="fr-FR" sz="1600" dirty="0"/>
              <a:t>c préserver l’intégrité des données informatiques stockées pertinentes;</a:t>
            </a:r>
          </a:p>
          <a:p>
            <a:pPr algn="just"/>
            <a:endParaRPr lang="fr-FR" sz="1600" dirty="0"/>
          </a:p>
          <a:p>
            <a:pPr algn="just"/>
            <a:r>
              <a:rPr lang="fr-FR" sz="1600" dirty="0"/>
              <a:t>d rendre inaccessibles ou enlever ces données informatiques du système informatique consulté. </a:t>
            </a:r>
            <a:endParaRPr lang="en-US" sz="1600" dirty="0"/>
          </a:p>
        </p:txBody>
      </p:sp>
    </p:spTree>
    <p:extLst>
      <p:ext uri="{BB962C8B-B14F-4D97-AF65-F5344CB8AC3E}">
        <p14:creationId xmlns:p14="http://schemas.microsoft.com/office/powerpoint/2010/main" val="2400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524B6456-681F-2F44-A01A-AD3514E81BD2}"/>
              </a:ext>
            </a:extLst>
          </p:cNvPr>
          <p:cNvSpPr/>
          <p:nvPr/>
        </p:nvSpPr>
        <p:spPr>
          <a:xfrm>
            <a:off x="4274833" y="1151172"/>
            <a:ext cx="4747018" cy="4093428"/>
          </a:xfrm>
          <a:prstGeom prst="rect">
            <a:avLst/>
          </a:prstGeom>
        </p:spPr>
        <p:txBody>
          <a:bodyPr wrap="square">
            <a:spAutoFit/>
          </a:bodyPr>
          <a:lstStyle/>
          <a:p>
            <a:pPr marL="342900" indent="-342900" algn="just">
              <a:buFont typeface="Arial" panose="020B0604020202020204" pitchFamily="34" charset="0"/>
              <a:buChar char="•"/>
            </a:pPr>
            <a:r>
              <a:rPr lang="en-US" sz="2000" dirty="0"/>
              <a:t>La </a:t>
            </a:r>
            <a:r>
              <a:rPr lang="en-US" sz="2000" dirty="0" err="1"/>
              <a:t>saisie</a:t>
            </a:r>
            <a:r>
              <a:rPr lang="en-US" sz="2000" dirty="0"/>
              <a:t> </a:t>
            </a:r>
            <a:r>
              <a:rPr lang="en-US" sz="2000" dirty="0" err="1"/>
              <a:t>n'implique</a:t>
            </a:r>
            <a:r>
              <a:rPr lang="en-US" sz="2000" dirty="0"/>
              <a:t> pas </a:t>
            </a:r>
            <a:r>
              <a:rPr lang="en-US" sz="2000" dirty="0" err="1"/>
              <a:t>nécessairement</a:t>
            </a:r>
            <a:r>
              <a:rPr lang="en-US" sz="2000" dirty="0"/>
              <a:t> la </a:t>
            </a:r>
            <a:r>
              <a:rPr lang="en-US" sz="2000" dirty="0" err="1"/>
              <a:t>prise</a:t>
            </a:r>
            <a:r>
              <a:rPr lang="en-US" sz="2000" dirty="0"/>
              <a:t> physique de </a:t>
            </a:r>
            <a:r>
              <a:rPr lang="en-US" sz="2000" dirty="0" err="1"/>
              <a:t>systèmes</a:t>
            </a:r>
            <a:r>
              <a:rPr lang="en-US" sz="2000" dirty="0"/>
              <a:t> </a:t>
            </a:r>
            <a:r>
              <a:rPr lang="en-US" sz="2000" dirty="0" err="1"/>
              <a:t>informatiques</a:t>
            </a:r>
            <a:r>
              <a:rPr lang="en-US" sz="2000" dirty="0"/>
              <a:t> </a:t>
            </a:r>
            <a:r>
              <a:rPr lang="en-US" sz="2000" dirty="0" err="1"/>
              <a:t>ou</a:t>
            </a:r>
            <a:r>
              <a:rPr lang="en-US" sz="2000" dirty="0"/>
              <a:t> de supports de stockage de </a:t>
            </a:r>
            <a:r>
              <a:rPr lang="en-US" sz="2000" dirty="0" err="1"/>
              <a:t>données</a:t>
            </a:r>
            <a:r>
              <a:rPr lang="en-US" sz="2000" dirty="0"/>
              <a:t> </a:t>
            </a:r>
            <a:r>
              <a:rPr lang="en-US" sz="2000" dirty="0" err="1"/>
              <a:t>informatiques</a:t>
            </a:r>
            <a:r>
              <a:rPr lang="en-US" sz="2000" dirty="0"/>
              <a:t>.</a:t>
            </a:r>
          </a:p>
          <a:p>
            <a:pPr marL="342900" indent="-342900" algn="just">
              <a:buFont typeface="Arial" panose="020B0604020202020204" pitchFamily="34" charset="0"/>
              <a:buChar char="•"/>
            </a:pPr>
            <a:r>
              <a:rPr lang="en-US" sz="2000" dirty="0" err="1"/>
              <a:t>Lorsque</a:t>
            </a:r>
            <a:r>
              <a:rPr lang="en-US" sz="2000" dirty="0"/>
              <a:t> </a:t>
            </a:r>
            <a:r>
              <a:rPr lang="en-US" sz="2000" dirty="0" err="1"/>
              <a:t>cela</a:t>
            </a:r>
            <a:r>
              <a:rPr lang="en-US" sz="2000" dirty="0"/>
              <a:t> est possible, les agents des services </a:t>
            </a:r>
            <a:r>
              <a:rPr lang="en-US" sz="2000" dirty="0" err="1"/>
              <a:t>répressifs</a:t>
            </a:r>
            <a:r>
              <a:rPr lang="en-US" sz="2000" dirty="0"/>
              <a:t> </a:t>
            </a:r>
            <a:r>
              <a:rPr lang="en-US" sz="2000" dirty="0" err="1"/>
              <a:t>peuvent</a:t>
            </a:r>
            <a:r>
              <a:rPr lang="en-US" sz="2000" dirty="0"/>
              <a:t> faire </a:t>
            </a:r>
            <a:r>
              <a:rPr lang="en-US" sz="2000" dirty="0" err="1"/>
              <a:t>ou</a:t>
            </a:r>
            <a:r>
              <a:rPr lang="en-US" sz="2000" dirty="0"/>
              <a:t> conserver </a:t>
            </a:r>
            <a:r>
              <a:rPr lang="en-US" sz="2000" dirty="0" err="1"/>
              <a:t>une</a:t>
            </a:r>
            <a:r>
              <a:rPr lang="en-US" sz="2000" dirty="0"/>
              <a:t> </a:t>
            </a:r>
            <a:r>
              <a:rPr lang="en-US" sz="2000" dirty="0" err="1"/>
              <a:t>copie</a:t>
            </a:r>
            <a:r>
              <a:rPr lang="en-US" sz="2000" dirty="0"/>
              <a:t> des </a:t>
            </a:r>
            <a:r>
              <a:rPr lang="en-US" sz="2000" dirty="0" err="1"/>
              <a:t>données</a:t>
            </a:r>
            <a:r>
              <a:rPr lang="en-US" sz="2000" dirty="0"/>
              <a:t> </a:t>
            </a:r>
            <a:r>
              <a:rPr lang="en-US" sz="2000" dirty="0" err="1"/>
              <a:t>pertinentes</a:t>
            </a:r>
            <a:r>
              <a:rPr lang="en-US" sz="2000" dirty="0"/>
              <a:t>.</a:t>
            </a:r>
          </a:p>
          <a:p>
            <a:pPr marL="342900" indent="-342900" algn="just">
              <a:buFont typeface="Arial" panose="020B0604020202020204" pitchFamily="34" charset="0"/>
              <a:buChar char="•"/>
            </a:pPr>
            <a:r>
              <a:rPr lang="en-US" sz="2000" dirty="0"/>
              <a:t>Faire et conserver </a:t>
            </a:r>
            <a:r>
              <a:rPr lang="en-US" sz="2000" dirty="0" err="1"/>
              <a:t>une</a:t>
            </a:r>
            <a:r>
              <a:rPr lang="en-US" sz="2000" dirty="0"/>
              <a:t> </a:t>
            </a:r>
            <a:r>
              <a:rPr lang="en-US" sz="2000" dirty="0" err="1"/>
              <a:t>copie</a:t>
            </a:r>
            <a:r>
              <a:rPr lang="en-US" sz="2000" dirty="0"/>
              <a:t> des </a:t>
            </a:r>
            <a:r>
              <a:rPr lang="en-US" sz="2000" dirty="0" err="1"/>
              <a:t>données</a:t>
            </a:r>
            <a:r>
              <a:rPr lang="en-US" sz="2000" dirty="0"/>
              <a:t> est un </a:t>
            </a:r>
            <a:r>
              <a:rPr lang="en-US" sz="2000" dirty="0" err="1"/>
              <a:t>moyen</a:t>
            </a:r>
            <a:r>
              <a:rPr lang="en-US" sz="2000" dirty="0"/>
              <a:t> </a:t>
            </a:r>
            <a:r>
              <a:rPr lang="en-US" sz="2000" dirty="0" err="1"/>
              <a:t>moins</a:t>
            </a:r>
            <a:r>
              <a:rPr lang="en-US" sz="2000" dirty="0"/>
              <a:t> </a:t>
            </a:r>
            <a:r>
              <a:rPr lang="en-US" sz="2000" dirty="0" err="1"/>
              <a:t>onéreux</a:t>
            </a:r>
            <a:r>
              <a:rPr lang="en-US" sz="2000" dirty="0"/>
              <a:t> de </a:t>
            </a:r>
            <a:r>
              <a:rPr lang="en-US" sz="2000" dirty="0" err="1"/>
              <a:t>sécuriser</a:t>
            </a:r>
            <a:r>
              <a:rPr lang="en-US" sz="2000" dirty="0"/>
              <a:t> des </a:t>
            </a:r>
            <a:r>
              <a:rPr lang="en-US" sz="2000" dirty="0" err="1"/>
              <a:t>données</a:t>
            </a:r>
            <a:r>
              <a:rPr lang="en-US" sz="2000" dirty="0"/>
              <a:t> </a:t>
            </a:r>
            <a:r>
              <a:rPr lang="en-US" sz="2000" dirty="0" err="1"/>
              <a:t>informatiques</a:t>
            </a:r>
            <a:r>
              <a:rPr lang="en-US" sz="2000" dirty="0"/>
              <a:t> et peut </a:t>
            </a:r>
            <a:r>
              <a:rPr lang="en-US" sz="2000" dirty="0" err="1"/>
              <a:t>être</a:t>
            </a:r>
            <a:r>
              <a:rPr lang="en-US" sz="2000" dirty="0"/>
              <a:t> </a:t>
            </a:r>
            <a:r>
              <a:rPr lang="en-US" sz="2000" dirty="0" err="1"/>
              <a:t>approprié</a:t>
            </a:r>
            <a:r>
              <a:rPr lang="en-US" sz="2000" dirty="0"/>
              <a:t> dans </a:t>
            </a:r>
            <a:r>
              <a:rPr lang="en-US" sz="2000" dirty="0" err="1"/>
              <a:t>certaines</a:t>
            </a:r>
            <a:r>
              <a:rPr lang="en-US" sz="2000" dirty="0"/>
              <a:t> situations.</a:t>
            </a:r>
            <a:endParaRPr lang="en-GB" sz="2000" dirty="0"/>
          </a:p>
        </p:txBody>
      </p:sp>
      <p:sp>
        <p:nvSpPr>
          <p:cNvPr id="13"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Perquisitions et </a:t>
            </a:r>
            <a:r>
              <a:rPr lang="en-GB" sz="2700" dirty="0" err="1">
                <a:solidFill>
                  <a:schemeClr val="bg1"/>
                </a:solidFill>
                <a:latin typeface="Verdana" panose="020B0604030504040204" pitchFamily="34" charset="0"/>
                <a:ea typeface="Verdana" panose="020B0604030504040204" pitchFamily="34" charset="0"/>
                <a:cs typeface="Verdana" charset="0"/>
              </a:rPr>
              <a:t>saisies</a:t>
            </a:r>
            <a:r>
              <a:rPr lang="en-GB" sz="2700" dirty="0">
                <a:solidFill>
                  <a:schemeClr val="bg1"/>
                </a:solidFill>
                <a:latin typeface="Verdana" panose="020B0604030504040204" pitchFamily="34" charset="0"/>
                <a:ea typeface="Verdana" panose="020B0604030504040204" pitchFamily="34" charset="0"/>
                <a:cs typeface="Verdana" charset="0"/>
              </a:rPr>
              <a:t> </a:t>
            </a:r>
          </a:p>
          <a:p>
            <a:pPr algn="r"/>
            <a:r>
              <a:rPr lang="en-GB" sz="2700" dirty="0">
                <a:solidFill>
                  <a:schemeClr val="bg1"/>
                </a:solidFill>
                <a:latin typeface="Verdana" panose="020B0604030504040204" pitchFamily="34" charset="0"/>
                <a:ea typeface="Verdana" panose="020B0604030504040204" pitchFamily="34" charset="0"/>
                <a:cs typeface="Verdana" charset="0"/>
              </a:rPr>
              <a:t>de </a:t>
            </a:r>
            <a:r>
              <a:rPr lang="en-GB" sz="2700" dirty="0" err="1">
                <a:solidFill>
                  <a:schemeClr val="bg1"/>
                </a:solidFill>
                <a:latin typeface="Verdana" panose="020B0604030504040204" pitchFamily="34" charset="0"/>
                <a:ea typeface="Verdana" panose="020B0604030504040204" pitchFamily="34" charset="0"/>
                <a:cs typeface="Verdana" charset="0"/>
              </a:rPr>
              <a:t>données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informatiques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stockées</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8" name="Rectangle 4">
            <a:extLst>
              <a:ext uri="{FF2B5EF4-FFF2-40B4-BE49-F238E27FC236}">
                <a16:creationId xmlns:a16="http://schemas.microsoft.com/office/drawing/2014/main" xmlns="" id="{C947C6B8-68E0-4A53-A4DF-E8E40D2163C0}"/>
              </a:ext>
            </a:extLst>
          </p:cNvPr>
          <p:cNvSpPr/>
          <p:nvPr/>
        </p:nvSpPr>
        <p:spPr>
          <a:xfrm>
            <a:off x="143252" y="1124744"/>
            <a:ext cx="3889351" cy="5509200"/>
          </a:xfrm>
          <a:prstGeom prst="rect">
            <a:avLst/>
          </a:prstGeom>
        </p:spPr>
        <p:txBody>
          <a:bodyPr wrap="square">
            <a:spAutoFit/>
          </a:bodyPr>
          <a:lstStyle/>
          <a:p>
            <a:pPr algn="just"/>
            <a:r>
              <a:rPr lang="fr-FR" sz="1600" dirty="0"/>
              <a:t>3 Chaque Partie adopte les mesures législatives et autres qui se révèlent nécessaires pour habiliter ses autorités compétentes à saisir ou à obtenir d’une façon similaire les données informatiques pour lesquelles l'accès a été réalisé en application des paragraphes 1 ou 2. Ces mesures incluent les prérogatives suivantes:</a:t>
            </a:r>
          </a:p>
          <a:p>
            <a:pPr algn="just"/>
            <a:endParaRPr lang="fr-FR" sz="1600" dirty="0"/>
          </a:p>
          <a:p>
            <a:pPr algn="just"/>
            <a:r>
              <a:rPr lang="fr-FR" sz="1600" dirty="0"/>
              <a:t>a saisir ou obtenir d’une façon similaire un système informatique ou une partie de celui-ci, ou un support de stockage informatique;</a:t>
            </a:r>
          </a:p>
          <a:p>
            <a:pPr algn="just"/>
            <a:endParaRPr lang="fr-FR" sz="1600" dirty="0"/>
          </a:p>
          <a:p>
            <a:pPr algn="just"/>
            <a:r>
              <a:rPr lang="fr-FR" sz="1600" dirty="0"/>
              <a:t>b </a:t>
            </a:r>
            <a:r>
              <a:rPr lang="fr-FR" sz="1600" b="1" dirty="0">
                <a:solidFill>
                  <a:srgbClr val="FF0000"/>
                </a:solidFill>
              </a:rPr>
              <a:t>réaliser et conserver une copie </a:t>
            </a:r>
            <a:r>
              <a:rPr lang="fr-FR" sz="1600" dirty="0"/>
              <a:t>de ces données informatiques;</a:t>
            </a:r>
          </a:p>
          <a:p>
            <a:pPr algn="just"/>
            <a:endParaRPr lang="fr-FR" sz="1600" dirty="0"/>
          </a:p>
          <a:p>
            <a:pPr algn="just"/>
            <a:r>
              <a:rPr lang="fr-FR" sz="1600" dirty="0"/>
              <a:t>c préserver l’intégrité des données informatiques stockées pertinentes;</a:t>
            </a:r>
          </a:p>
          <a:p>
            <a:pPr algn="just"/>
            <a:endParaRPr lang="fr-FR" sz="1600" dirty="0"/>
          </a:p>
          <a:p>
            <a:pPr algn="just"/>
            <a:r>
              <a:rPr lang="fr-FR" sz="1600" dirty="0"/>
              <a:t>d rendre inaccessibles ou enlever ces données informatiques du système informatique consulté. </a:t>
            </a:r>
            <a:endParaRPr lang="en-US" sz="1600" dirty="0"/>
          </a:p>
        </p:txBody>
      </p:sp>
    </p:spTree>
    <p:extLst>
      <p:ext uri="{BB962C8B-B14F-4D97-AF65-F5344CB8AC3E}">
        <p14:creationId xmlns:p14="http://schemas.microsoft.com/office/powerpoint/2010/main" val="1754212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524B6456-681F-2F44-A01A-AD3514E81BD2}"/>
              </a:ext>
            </a:extLst>
          </p:cNvPr>
          <p:cNvSpPr/>
          <p:nvPr/>
        </p:nvSpPr>
        <p:spPr>
          <a:xfrm>
            <a:off x="4274833" y="1151172"/>
            <a:ext cx="4747018" cy="3416320"/>
          </a:xfrm>
          <a:prstGeom prst="rect">
            <a:avLst/>
          </a:prstGeom>
        </p:spPr>
        <p:txBody>
          <a:bodyPr wrap="square">
            <a:spAutoFit/>
          </a:bodyPr>
          <a:lstStyle/>
          <a:p>
            <a:pPr marL="342900" indent="-342900" algn="just">
              <a:buFont typeface="Arial" panose="020B0604020202020204" pitchFamily="34" charset="0"/>
              <a:buChar char="•"/>
            </a:pPr>
            <a:r>
              <a:rPr lang="en-GB" sz="2400" dirty="0"/>
              <a:t>Le </a:t>
            </a:r>
            <a:r>
              <a:rPr lang="en-GB" sz="2400" dirty="0" err="1"/>
              <a:t>maintien</a:t>
            </a:r>
            <a:r>
              <a:rPr lang="en-GB" sz="2400" dirty="0"/>
              <a:t> de </a:t>
            </a:r>
            <a:r>
              <a:rPr lang="en-GB" sz="2400" dirty="0" err="1"/>
              <a:t>l'intégrité</a:t>
            </a:r>
            <a:r>
              <a:rPr lang="en-GB" sz="2400" dirty="0"/>
              <a:t> des </a:t>
            </a:r>
            <a:r>
              <a:rPr lang="en-GB" sz="2400" dirty="0" err="1"/>
              <a:t>données</a:t>
            </a:r>
            <a:r>
              <a:rPr lang="en-GB" sz="2400" dirty="0"/>
              <a:t> </a:t>
            </a:r>
            <a:r>
              <a:rPr lang="en-GB" sz="2400" dirty="0" err="1"/>
              <a:t>informatiques</a:t>
            </a:r>
            <a:r>
              <a:rPr lang="en-GB" sz="2400" dirty="0"/>
              <a:t> fait </a:t>
            </a:r>
            <a:r>
              <a:rPr lang="en-GB" sz="2400" dirty="0" err="1"/>
              <a:t>référence</a:t>
            </a:r>
            <a:r>
              <a:rPr lang="en-GB" sz="2400" dirty="0"/>
              <a:t> au </a:t>
            </a:r>
            <a:r>
              <a:rPr lang="en-GB" sz="2400" dirty="0" err="1"/>
              <a:t>maintien</a:t>
            </a:r>
            <a:r>
              <a:rPr lang="en-GB" sz="2400" dirty="0"/>
              <a:t> de </a:t>
            </a:r>
            <a:r>
              <a:rPr lang="en-GB" sz="2400" dirty="0" err="1"/>
              <a:t>leur</a:t>
            </a:r>
            <a:r>
              <a:rPr lang="en-GB" sz="2400" dirty="0"/>
              <a:t> </a:t>
            </a:r>
            <a:r>
              <a:rPr lang="en-GB" sz="2400" dirty="0" err="1"/>
              <a:t>chaîne</a:t>
            </a:r>
            <a:r>
              <a:rPr lang="en-GB" sz="2400" dirty="0"/>
              <a:t> de conservation.</a:t>
            </a:r>
          </a:p>
          <a:p>
            <a:pPr marL="342900" indent="-342900" algn="just">
              <a:buFont typeface="Arial" panose="020B0604020202020204" pitchFamily="34" charset="0"/>
              <a:buChar char="•"/>
            </a:pPr>
            <a:r>
              <a:rPr lang="en-GB" sz="2400" dirty="0"/>
              <a:t>Il faut pour </a:t>
            </a:r>
            <a:r>
              <a:rPr lang="en-GB" sz="2400" dirty="0" err="1"/>
              <a:t>cela</a:t>
            </a:r>
            <a:r>
              <a:rPr lang="en-GB" sz="2400" dirty="0"/>
              <a:t> que les </a:t>
            </a:r>
            <a:r>
              <a:rPr lang="en-GB" sz="2400" dirty="0" err="1"/>
              <a:t>données</a:t>
            </a:r>
            <a:r>
              <a:rPr lang="en-GB" sz="2400" dirty="0"/>
              <a:t> </a:t>
            </a:r>
            <a:r>
              <a:rPr lang="en-GB" sz="2400" dirty="0" err="1"/>
              <a:t>copiées</a:t>
            </a:r>
            <a:r>
              <a:rPr lang="en-GB" sz="2400" dirty="0"/>
              <a:t>, </a:t>
            </a:r>
            <a:r>
              <a:rPr lang="en-GB" sz="2400" dirty="0" err="1"/>
              <a:t>retirées</a:t>
            </a:r>
            <a:r>
              <a:rPr lang="en-GB" sz="2400" dirty="0"/>
              <a:t> </a:t>
            </a:r>
            <a:r>
              <a:rPr lang="en-GB" sz="2400" dirty="0" err="1"/>
              <a:t>ou</a:t>
            </a:r>
            <a:r>
              <a:rPr lang="en-GB" sz="2400" dirty="0"/>
              <a:t> </a:t>
            </a:r>
            <a:r>
              <a:rPr lang="en-GB" sz="2400" dirty="0" err="1"/>
              <a:t>sécurisées</a:t>
            </a:r>
            <a:r>
              <a:rPr lang="en-GB" sz="2400" dirty="0"/>
              <a:t> </a:t>
            </a:r>
            <a:r>
              <a:rPr lang="en-GB" sz="2400" dirty="0" err="1"/>
              <a:t>soient</a:t>
            </a:r>
            <a:r>
              <a:rPr lang="en-GB" sz="2400" dirty="0"/>
              <a:t> </a:t>
            </a:r>
            <a:r>
              <a:rPr lang="en-GB" sz="2400" dirty="0" err="1"/>
              <a:t>conservées</a:t>
            </a:r>
            <a:r>
              <a:rPr lang="en-GB" sz="2400" dirty="0"/>
              <a:t> dans </a:t>
            </a:r>
            <a:r>
              <a:rPr lang="en-GB" sz="2400" dirty="0" err="1"/>
              <a:t>l'état</a:t>
            </a:r>
            <a:r>
              <a:rPr lang="en-GB" sz="2400" dirty="0"/>
              <a:t> </a:t>
            </a:r>
            <a:r>
              <a:rPr lang="en-GB" sz="2400" dirty="0" err="1"/>
              <a:t>où</a:t>
            </a:r>
            <a:r>
              <a:rPr lang="en-GB" sz="2400" dirty="0"/>
              <a:t> </a:t>
            </a:r>
            <a:r>
              <a:rPr lang="en-GB" sz="2400" dirty="0" err="1"/>
              <a:t>elles</a:t>
            </a:r>
            <a:r>
              <a:rPr lang="en-GB" sz="2400" dirty="0"/>
              <a:t> se </a:t>
            </a:r>
            <a:r>
              <a:rPr lang="en-GB" sz="2400" dirty="0" err="1"/>
              <a:t>trouvaient</a:t>
            </a:r>
            <a:r>
              <a:rPr lang="en-GB" sz="2400" dirty="0"/>
              <a:t> au moment de la </a:t>
            </a:r>
            <a:r>
              <a:rPr lang="en-GB" sz="2400" dirty="0" err="1"/>
              <a:t>saisie</a:t>
            </a:r>
            <a:r>
              <a:rPr lang="en-GB" sz="2400" dirty="0"/>
              <a:t> et </a:t>
            </a:r>
            <a:r>
              <a:rPr lang="en-GB" sz="2400" dirty="0" err="1"/>
              <a:t>restent</a:t>
            </a:r>
            <a:r>
              <a:rPr lang="en-GB" sz="2400" dirty="0"/>
              <a:t> </a:t>
            </a:r>
            <a:r>
              <a:rPr lang="en-GB" sz="2400" dirty="0" err="1"/>
              <a:t>inchangées</a:t>
            </a:r>
            <a:r>
              <a:rPr lang="en-GB" sz="2400" dirty="0"/>
              <a:t>.</a:t>
            </a:r>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Perquisitions et </a:t>
            </a:r>
            <a:r>
              <a:rPr lang="en-GB" sz="2700" dirty="0" err="1">
                <a:solidFill>
                  <a:schemeClr val="bg1"/>
                </a:solidFill>
                <a:latin typeface="Verdana" panose="020B0604030504040204" pitchFamily="34" charset="0"/>
                <a:ea typeface="Verdana" panose="020B0604030504040204" pitchFamily="34" charset="0"/>
                <a:cs typeface="Verdana" charset="0"/>
              </a:rPr>
              <a:t>saisies</a:t>
            </a:r>
            <a:r>
              <a:rPr lang="en-GB" sz="2700" dirty="0">
                <a:solidFill>
                  <a:schemeClr val="bg1"/>
                </a:solidFill>
                <a:latin typeface="Verdana" panose="020B0604030504040204" pitchFamily="34" charset="0"/>
                <a:ea typeface="Verdana" panose="020B0604030504040204" pitchFamily="34" charset="0"/>
                <a:cs typeface="Verdana" charset="0"/>
              </a:rPr>
              <a:t> </a:t>
            </a:r>
          </a:p>
          <a:p>
            <a:pPr algn="r"/>
            <a:r>
              <a:rPr lang="en-GB" sz="2700" dirty="0">
                <a:solidFill>
                  <a:schemeClr val="bg1"/>
                </a:solidFill>
                <a:latin typeface="Verdana" panose="020B0604030504040204" pitchFamily="34" charset="0"/>
                <a:ea typeface="Verdana" panose="020B0604030504040204" pitchFamily="34" charset="0"/>
                <a:cs typeface="Verdana" charset="0"/>
              </a:rPr>
              <a:t>de </a:t>
            </a:r>
            <a:r>
              <a:rPr lang="en-GB" sz="2700" dirty="0" err="1">
                <a:solidFill>
                  <a:schemeClr val="bg1"/>
                </a:solidFill>
                <a:latin typeface="Verdana" panose="020B0604030504040204" pitchFamily="34" charset="0"/>
                <a:ea typeface="Verdana" panose="020B0604030504040204" pitchFamily="34" charset="0"/>
                <a:cs typeface="Verdana" charset="0"/>
              </a:rPr>
              <a:t>données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informatiques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stockées</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8" name="Rectangle 4">
            <a:extLst>
              <a:ext uri="{FF2B5EF4-FFF2-40B4-BE49-F238E27FC236}">
                <a16:creationId xmlns:a16="http://schemas.microsoft.com/office/drawing/2014/main" xmlns="" id="{1B339B7B-8309-4FFB-909F-AFF1E59C63DA}"/>
              </a:ext>
            </a:extLst>
          </p:cNvPr>
          <p:cNvSpPr/>
          <p:nvPr/>
        </p:nvSpPr>
        <p:spPr>
          <a:xfrm>
            <a:off x="143252" y="1124744"/>
            <a:ext cx="3889351" cy="5509200"/>
          </a:xfrm>
          <a:prstGeom prst="rect">
            <a:avLst/>
          </a:prstGeom>
        </p:spPr>
        <p:txBody>
          <a:bodyPr wrap="square">
            <a:spAutoFit/>
          </a:bodyPr>
          <a:lstStyle/>
          <a:p>
            <a:pPr algn="just"/>
            <a:r>
              <a:rPr lang="fr-FR" sz="1600" dirty="0"/>
              <a:t>3 Chaque Partie adopte les mesures législatives et autres qui se révèlent nécessaires pour habiliter ses autorités compétentes à saisir ou à obtenir d’une façon similaire les données informatiques pour lesquelles l'accès a été réalisé en application des paragraphes 1 ou 2. Ces mesures incluent les prérogatives suivantes:</a:t>
            </a:r>
          </a:p>
          <a:p>
            <a:pPr algn="just"/>
            <a:endParaRPr lang="fr-FR" sz="1600" dirty="0"/>
          </a:p>
          <a:p>
            <a:pPr algn="just"/>
            <a:r>
              <a:rPr lang="fr-FR" sz="1600" dirty="0"/>
              <a:t>a saisir ou obtenir d’une façon similaire un système informatique ou une partie de celui-ci, ou un support de stockage informatique;</a:t>
            </a:r>
          </a:p>
          <a:p>
            <a:pPr algn="just"/>
            <a:endParaRPr lang="fr-FR" sz="1600" dirty="0"/>
          </a:p>
          <a:p>
            <a:pPr algn="just"/>
            <a:r>
              <a:rPr lang="fr-FR" sz="1600" dirty="0"/>
              <a:t>b réaliser et conserver une copie de ces données informatiques;</a:t>
            </a:r>
          </a:p>
          <a:p>
            <a:pPr algn="just"/>
            <a:endParaRPr lang="fr-FR" sz="1600" dirty="0"/>
          </a:p>
          <a:p>
            <a:pPr algn="just"/>
            <a:r>
              <a:rPr lang="fr-FR" sz="1600" dirty="0"/>
              <a:t>c </a:t>
            </a:r>
            <a:r>
              <a:rPr lang="fr-FR" sz="1600" b="1" dirty="0">
                <a:solidFill>
                  <a:srgbClr val="FF0000"/>
                </a:solidFill>
              </a:rPr>
              <a:t>préserver l’intégrité </a:t>
            </a:r>
            <a:r>
              <a:rPr lang="fr-FR" sz="1600" dirty="0"/>
              <a:t>des données informatiques stockées pertinentes;</a:t>
            </a:r>
          </a:p>
          <a:p>
            <a:pPr algn="just"/>
            <a:endParaRPr lang="fr-FR" sz="1600" dirty="0"/>
          </a:p>
          <a:p>
            <a:pPr algn="just"/>
            <a:r>
              <a:rPr lang="fr-FR" sz="1600" dirty="0"/>
              <a:t>d rendre inaccessibles ou enlever ces données informatiques du système informatique consulté. </a:t>
            </a:r>
            <a:endParaRPr lang="en-US" sz="1600" dirty="0"/>
          </a:p>
        </p:txBody>
      </p:sp>
    </p:spTree>
    <p:extLst>
      <p:ext uri="{BB962C8B-B14F-4D97-AF65-F5344CB8AC3E}">
        <p14:creationId xmlns:p14="http://schemas.microsoft.com/office/powerpoint/2010/main" val="2503725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524B6456-681F-2F44-A01A-AD3514E81BD2}"/>
              </a:ext>
            </a:extLst>
          </p:cNvPr>
          <p:cNvSpPr/>
          <p:nvPr/>
        </p:nvSpPr>
        <p:spPr>
          <a:xfrm>
            <a:off x="4274833" y="1151172"/>
            <a:ext cx="4747018" cy="5262979"/>
          </a:xfrm>
          <a:prstGeom prst="rect">
            <a:avLst/>
          </a:prstGeom>
        </p:spPr>
        <p:txBody>
          <a:bodyPr wrap="square">
            <a:spAutoFit/>
          </a:bodyPr>
          <a:lstStyle/>
          <a:p>
            <a:pPr marL="342900" indent="-342900" algn="just">
              <a:buFont typeface="Arial" panose="020B0604020202020204" pitchFamily="34" charset="0"/>
              <a:buChar char="•"/>
            </a:pPr>
            <a:r>
              <a:rPr lang="en-US" sz="2400" dirty="0"/>
              <a:t>Les </a:t>
            </a:r>
            <a:r>
              <a:rPr lang="en-US" sz="2400" dirty="0" err="1"/>
              <a:t>données</a:t>
            </a:r>
            <a:r>
              <a:rPr lang="en-US" sz="2400" dirty="0"/>
              <a:t> </a:t>
            </a:r>
            <a:r>
              <a:rPr lang="en-US" sz="2400" dirty="0" err="1"/>
              <a:t>peuvent</a:t>
            </a:r>
            <a:r>
              <a:rPr lang="en-US" sz="2400" dirty="0"/>
              <a:t> </a:t>
            </a:r>
            <a:r>
              <a:rPr lang="en-US" sz="2400" dirty="0" err="1"/>
              <a:t>être</a:t>
            </a:r>
            <a:r>
              <a:rPr lang="en-US" sz="2400" dirty="0"/>
              <a:t> </a:t>
            </a:r>
            <a:r>
              <a:rPr lang="en-US" sz="2400" dirty="0" err="1"/>
              <a:t>rendues</a:t>
            </a:r>
            <a:r>
              <a:rPr lang="en-US" sz="2400" dirty="0"/>
              <a:t> </a:t>
            </a:r>
            <a:r>
              <a:rPr lang="en-US" sz="2400" dirty="0" err="1"/>
              <a:t>inaccessibles</a:t>
            </a:r>
            <a:r>
              <a:rPr lang="en-US" sz="2400" dirty="0"/>
              <a:t> par </a:t>
            </a:r>
            <a:r>
              <a:rPr lang="en-US" sz="2400" dirty="0" err="1"/>
              <a:t>toute</a:t>
            </a:r>
            <a:r>
              <a:rPr lang="en-US" sz="2400" dirty="0"/>
              <a:t> </a:t>
            </a:r>
            <a:r>
              <a:rPr lang="en-US" sz="2400" dirty="0" err="1"/>
              <a:t>mesure</a:t>
            </a:r>
            <a:r>
              <a:rPr lang="en-US" sz="2400" dirty="0"/>
              <a:t> technique, y </a:t>
            </a:r>
            <a:r>
              <a:rPr lang="en-US" sz="2400" dirty="0" err="1"/>
              <a:t>compris</a:t>
            </a:r>
            <a:r>
              <a:rPr lang="en-US" sz="2400" dirty="0"/>
              <a:t> le </a:t>
            </a:r>
            <a:r>
              <a:rPr lang="en-US" sz="2400" dirty="0" err="1"/>
              <a:t>cryptage</a:t>
            </a:r>
            <a:r>
              <a:rPr lang="en-US" sz="2400" dirty="0"/>
              <a:t>. </a:t>
            </a:r>
          </a:p>
          <a:p>
            <a:pPr marL="342900" indent="-342900" algn="just">
              <a:buFont typeface="Arial" panose="020B0604020202020204" pitchFamily="34" charset="0"/>
              <a:buChar char="•"/>
            </a:pPr>
            <a:r>
              <a:rPr lang="en-US" sz="2400" dirty="0" err="1"/>
              <a:t>À</a:t>
            </a:r>
            <a:r>
              <a:rPr lang="en-US" sz="2400" dirty="0"/>
              <a:t> appliquer </a:t>
            </a:r>
            <a:r>
              <a:rPr lang="en-US" sz="2400" dirty="0" err="1"/>
              <a:t>en</a:t>
            </a:r>
            <a:r>
              <a:rPr lang="en-US" sz="2400" dirty="0"/>
              <a:t> </a:t>
            </a:r>
            <a:r>
              <a:rPr lang="en-US" sz="2400" dirty="0" err="1"/>
              <a:t>cas</a:t>
            </a:r>
            <a:r>
              <a:rPr lang="en-US" sz="2400" dirty="0"/>
              <a:t> de danger </a:t>
            </a:r>
            <a:r>
              <a:rPr lang="en-US" sz="2400" dirty="0" err="1"/>
              <a:t>ou</a:t>
            </a:r>
            <a:r>
              <a:rPr lang="en-US" sz="2400" dirty="0"/>
              <a:t> de </a:t>
            </a:r>
            <a:r>
              <a:rPr lang="en-US" sz="2400" dirty="0" err="1"/>
              <a:t>préjudice</a:t>
            </a:r>
            <a:r>
              <a:rPr lang="en-US" sz="2400" dirty="0"/>
              <a:t> social (par </a:t>
            </a:r>
            <a:r>
              <a:rPr lang="en-US" sz="2400" dirty="0" err="1"/>
              <a:t>exemple</a:t>
            </a:r>
            <a:r>
              <a:rPr lang="en-US" sz="2400" dirty="0"/>
              <a:t>, instructions pour la fabrication de bombes, </a:t>
            </a:r>
            <a:r>
              <a:rPr lang="en-US" sz="2400" dirty="0" err="1"/>
              <a:t>pornographie</a:t>
            </a:r>
            <a:r>
              <a:rPr lang="en-US" sz="2400" dirty="0"/>
              <a:t> </a:t>
            </a:r>
            <a:r>
              <a:rPr lang="en-US" sz="2400" dirty="0" err="1"/>
              <a:t>enfantine</a:t>
            </a:r>
            <a:r>
              <a:rPr lang="en-US" sz="2400" dirty="0"/>
              <a:t>). </a:t>
            </a:r>
          </a:p>
          <a:p>
            <a:pPr marL="342900" indent="-342900" algn="just">
              <a:buFont typeface="Arial" panose="020B0604020202020204" pitchFamily="34" charset="0"/>
              <a:buChar char="•"/>
            </a:pPr>
            <a:r>
              <a:rPr lang="en-US" sz="2400" dirty="0"/>
              <a:t>Le </a:t>
            </a:r>
            <a:r>
              <a:rPr lang="en-US" sz="2400" dirty="0" err="1"/>
              <a:t>retrait</a:t>
            </a:r>
            <a:r>
              <a:rPr lang="en-US" sz="2400" dirty="0"/>
              <a:t> et </a:t>
            </a:r>
            <a:r>
              <a:rPr lang="en-US" sz="2400" dirty="0" err="1"/>
              <a:t>l'inaccessibilité</a:t>
            </a:r>
            <a:r>
              <a:rPr lang="en-US" sz="2400" dirty="0"/>
              <a:t> des </a:t>
            </a:r>
            <a:r>
              <a:rPr lang="en-US" sz="2400" dirty="0" err="1"/>
              <a:t>données</a:t>
            </a:r>
            <a:r>
              <a:rPr lang="en-US" sz="2400" dirty="0"/>
              <a:t> </a:t>
            </a:r>
            <a:r>
              <a:rPr lang="en-US" sz="2400" dirty="0" err="1"/>
              <a:t>sont</a:t>
            </a:r>
            <a:r>
              <a:rPr lang="en-US" sz="2400" dirty="0"/>
              <a:t> des </a:t>
            </a:r>
            <a:r>
              <a:rPr lang="en-US" sz="2400" dirty="0" err="1"/>
              <a:t>mesures</a:t>
            </a:r>
            <a:r>
              <a:rPr lang="en-US" sz="2400" dirty="0"/>
              <a:t> </a:t>
            </a:r>
            <a:r>
              <a:rPr lang="en-US" sz="2400" dirty="0" err="1"/>
              <a:t>temporaires</a:t>
            </a:r>
            <a:r>
              <a:rPr lang="en-US" sz="2400" dirty="0"/>
              <a:t> par </a:t>
            </a:r>
            <a:r>
              <a:rPr lang="en-US" sz="2400" dirty="0" err="1"/>
              <a:t>lesquelles</a:t>
            </a:r>
            <a:r>
              <a:rPr lang="en-US" sz="2400" dirty="0"/>
              <a:t> le suspect est </a:t>
            </a:r>
            <a:r>
              <a:rPr lang="en-US" sz="2400" dirty="0" err="1"/>
              <a:t>temporairement</a:t>
            </a:r>
            <a:r>
              <a:rPr lang="en-US" sz="2400" dirty="0"/>
              <a:t> </a:t>
            </a:r>
            <a:r>
              <a:rPr lang="en-US" sz="2400" dirty="0" err="1"/>
              <a:t>privé</a:t>
            </a:r>
            <a:r>
              <a:rPr lang="en-US" sz="2400" dirty="0"/>
              <a:t> de </a:t>
            </a:r>
            <a:r>
              <a:rPr lang="en-US" sz="2400" dirty="0" err="1"/>
              <a:t>ses</a:t>
            </a:r>
            <a:r>
              <a:rPr lang="en-US" sz="2400" dirty="0"/>
              <a:t> </a:t>
            </a:r>
            <a:r>
              <a:rPr lang="en-US" sz="2400" dirty="0" err="1"/>
              <a:t>données</a:t>
            </a:r>
            <a:r>
              <a:rPr lang="en-US" sz="2400" dirty="0"/>
              <a:t>.</a:t>
            </a:r>
            <a:endParaRPr lang="en-GB" sz="2400"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Perquisitions et </a:t>
            </a:r>
            <a:r>
              <a:rPr lang="en-GB" sz="2700" dirty="0" err="1">
                <a:solidFill>
                  <a:schemeClr val="bg1"/>
                </a:solidFill>
                <a:latin typeface="Verdana" panose="020B0604030504040204" pitchFamily="34" charset="0"/>
                <a:ea typeface="Verdana" panose="020B0604030504040204" pitchFamily="34" charset="0"/>
                <a:cs typeface="Verdana" charset="0"/>
              </a:rPr>
              <a:t>saisies</a:t>
            </a:r>
            <a:r>
              <a:rPr lang="en-GB" sz="2700" dirty="0">
                <a:solidFill>
                  <a:schemeClr val="bg1"/>
                </a:solidFill>
                <a:latin typeface="Verdana" panose="020B0604030504040204" pitchFamily="34" charset="0"/>
                <a:ea typeface="Verdana" panose="020B0604030504040204" pitchFamily="34" charset="0"/>
                <a:cs typeface="Verdana" charset="0"/>
              </a:rPr>
              <a:t> </a:t>
            </a:r>
          </a:p>
          <a:p>
            <a:pPr algn="r"/>
            <a:r>
              <a:rPr lang="en-GB" sz="2700" dirty="0">
                <a:solidFill>
                  <a:schemeClr val="bg1"/>
                </a:solidFill>
                <a:latin typeface="Verdana" panose="020B0604030504040204" pitchFamily="34" charset="0"/>
                <a:ea typeface="Verdana" panose="020B0604030504040204" pitchFamily="34" charset="0"/>
                <a:cs typeface="Verdana" charset="0"/>
              </a:rPr>
              <a:t>de </a:t>
            </a:r>
            <a:r>
              <a:rPr lang="en-GB" sz="2700" dirty="0" err="1">
                <a:solidFill>
                  <a:schemeClr val="bg1"/>
                </a:solidFill>
                <a:latin typeface="Verdana" panose="020B0604030504040204" pitchFamily="34" charset="0"/>
                <a:ea typeface="Verdana" panose="020B0604030504040204" pitchFamily="34" charset="0"/>
                <a:cs typeface="Verdana" charset="0"/>
              </a:rPr>
              <a:t>données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informatiques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stockées</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8" name="Rectangle 4">
            <a:extLst>
              <a:ext uri="{FF2B5EF4-FFF2-40B4-BE49-F238E27FC236}">
                <a16:creationId xmlns:a16="http://schemas.microsoft.com/office/drawing/2014/main" xmlns="" id="{7A74C1FB-BCD5-40C8-922D-DF7AF02709D9}"/>
              </a:ext>
            </a:extLst>
          </p:cNvPr>
          <p:cNvSpPr/>
          <p:nvPr/>
        </p:nvSpPr>
        <p:spPr>
          <a:xfrm>
            <a:off x="143252" y="1124744"/>
            <a:ext cx="3889351" cy="5509200"/>
          </a:xfrm>
          <a:prstGeom prst="rect">
            <a:avLst/>
          </a:prstGeom>
        </p:spPr>
        <p:txBody>
          <a:bodyPr wrap="square">
            <a:spAutoFit/>
          </a:bodyPr>
          <a:lstStyle/>
          <a:p>
            <a:pPr algn="just"/>
            <a:r>
              <a:rPr lang="fr-FR" sz="1600" dirty="0"/>
              <a:t>3 Chaque Partie adopte les mesures législatives et autres qui se révèlent nécessaires pour habiliter ses autorités compétentes à saisir ou à obtenir d’une façon similaire les données informatiques pour lesquelles l'accès a été réalisé en application des paragraphes 1 ou 2. Ces mesures incluent les prérogatives suivantes:</a:t>
            </a:r>
          </a:p>
          <a:p>
            <a:pPr algn="just"/>
            <a:endParaRPr lang="fr-FR" sz="1600" dirty="0"/>
          </a:p>
          <a:p>
            <a:pPr algn="just"/>
            <a:r>
              <a:rPr lang="fr-FR" sz="1600" dirty="0"/>
              <a:t>a saisir ou obtenir d’une façon similaire un système informatique ou une partie de celui-ci, ou un support de stockage informatique;</a:t>
            </a:r>
          </a:p>
          <a:p>
            <a:pPr algn="just"/>
            <a:endParaRPr lang="fr-FR" sz="1600" dirty="0"/>
          </a:p>
          <a:p>
            <a:pPr algn="just"/>
            <a:r>
              <a:rPr lang="fr-FR" sz="1600" dirty="0"/>
              <a:t>b réaliser et conserver une copie de ces données informatiques;</a:t>
            </a:r>
          </a:p>
          <a:p>
            <a:pPr algn="just"/>
            <a:endParaRPr lang="fr-FR" sz="1600" dirty="0"/>
          </a:p>
          <a:p>
            <a:pPr algn="just"/>
            <a:r>
              <a:rPr lang="fr-FR" sz="1600" dirty="0"/>
              <a:t>c préserver l’intégrité des données informatiques stockées pertinentes;</a:t>
            </a:r>
          </a:p>
          <a:p>
            <a:pPr algn="just"/>
            <a:endParaRPr lang="fr-FR" sz="1600" dirty="0"/>
          </a:p>
          <a:p>
            <a:pPr algn="just"/>
            <a:r>
              <a:rPr lang="fr-FR" sz="1600" dirty="0"/>
              <a:t>d </a:t>
            </a:r>
            <a:r>
              <a:rPr lang="fr-FR" sz="1600" b="1" dirty="0">
                <a:solidFill>
                  <a:srgbClr val="FF0000"/>
                </a:solidFill>
              </a:rPr>
              <a:t>rendre inaccessibles </a:t>
            </a:r>
            <a:r>
              <a:rPr lang="fr-FR" sz="1600" dirty="0"/>
              <a:t>ou </a:t>
            </a:r>
            <a:r>
              <a:rPr lang="fr-FR" sz="1600" b="1" dirty="0">
                <a:solidFill>
                  <a:srgbClr val="FF0000"/>
                </a:solidFill>
              </a:rPr>
              <a:t>enlever</a:t>
            </a:r>
            <a:r>
              <a:rPr lang="fr-FR" sz="1600" dirty="0"/>
              <a:t> ces données informatiques du système informatique consulté. </a:t>
            </a:r>
            <a:endParaRPr lang="en-US" sz="1600" dirty="0"/>
          </a:p>
        </p:txBody>
      </p:sp>
    </p:spTree>
    <p:extLst>
      <p:ext uri="{BB962C8B-B14F-4D97-AF65-F5344CB8AC3E}">
        <p14:creationId xmlns:p14="http://schemas.microsoft.com/office/powerpoint/2010/main" val="2333770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262994" y="1151172"/>
            <a:ext cx="3889351" cy="4801314"/>
          </a:xfrm>
          <a:prstGeom prst="rect">
            <a:avLst/>
          </a:prstGeom>
        </p:spPr>
        <p:txBody>
          <a:bodyPr wrap="square">
            <a:spAutoFit/>
          </a:bodyPr>
          <a:lstStyle/>
          <a:p>
            <a:pPr algn="just"/>
            <a:r>
              <a:rPr lang="fr-FR" dirty="0"/>
              <a:t>4 Chaque Partie adopte les mesures législatives et autres qui se révèlent nécessaires pour habiliter ses autorités compétentes à ordonner à toute </a:t>
            </a:r>
            <a:r>
              <a:rPr lang="fr-FR" b="1" dirty="0">
                <a:solidFill>
                  <a:srgbClr val="FF0000"/>
                </a:solidFill>
              </a:rPr>
              <a:t>personne connaissant le fonctionnement du système informatique ou les mesures appliquées pour protéger les données informatiques qu’il contient</a:t>
            </a:r>
            <a:r>
              <a:rPr lang="fr-FR" dirty="0"/>
              <a:t> de fournir toutes les informations </a:t>
            </a:r>
            <a:r>
              <a:rPr lang="fr-FR" b="1" dirty="0">
                <a:solidFill>
                  <a:srgbClr val="FF0000"/>
                </a:solidFill>
              </a:rPr>
              <a:t>raisonnablement nécessaires</a:t>
            </a:r>
            <a:r>
              <a:rPr lang="fr-FR" dirty="0"/>
              <a:t>, pour permettre l’application des mesures visées par les paragraphes 1 et 2.</a:t>
            </a:r>
          </a:p>
          <a:p>
            <a:pPr marL="342900" indent="-342900" algn="just">
              <a:buFont typeface="+mj-lt"/>
              <a:buAutoNum type="arabicPeriod" startAt="4"/>
            </a:pPr>
            <a:endParaRPr lang="fr-FR" dirty="0"/>
          </a:p>
          <a:p>
            <a:pPr algn="just"/>
            <a:r>
              <a:rPr lang="fr-FR" dirty="0"/>
              <a:t>5 Les pouvoirs et procédures mentionnés dans cet article doivent être soumis aux articles 14 et 15. </a:t>
            </a:r>
            <a:endParaRPr lang="en-US"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74833" y="1151172"/>
            <a:ext cx="4747018" cy="4401205"/>
          </a:xfrm>
          <a:prstGeom prst="rect">
            <a:avLst/>
          </a:prstGeom>
        </p:spPr>
        <p:txBody>
          <a:bodyPr wrap="square">
            <a:spAutoFit/>
          </a:bodyPr>
          <a:lstStyle/>
          <a:p>
            <a:pPr marL="342900" indent="-342900" algn="just">
              <a:buFont typeface="Arial" panose="020B0604020202020204" pitchFamily="34" charset="0"/>
              <a:buChar char="•"/>
            </a:pPr>
            <a:r>
              <a:rPr lang="en-US" sz="2000" dirty="0"/>
              <a:t>Les </a:t>
            </a:r>
            <a:r>
              <a:rPr lang="en-US" sz="2000" dirty="0" err="1"/>
              <a:t>administrateurs</a:t>
            </a:r>
            <a:r>
              <a:rPr lang="en-US" sz="2000" dirty="0"/>
              <a:t> de </a:t>
            </a:r>
            <a:r>
              <a:rPr lang="en-US" sz="2000" dirty="0" err="1"/>
              <a:t>systèmes</a:t>
            </a:r>
            <a:r>
              <a:rPr lang="en-US" sz="2000" dirty="0"/>
              <a:t> </a:t>
            </a:r>
            <a:r>
              <a:rPr lang="en-US" sz="2000" dirty="0" err="1"/>
              <a:t>doivent</a:t>
            </a:r>
            <a:r>
              <a:rPr lang="en-US" sz="2000" dirty="0"/>
              <a:t> </a:t>
            </a:r>
            <a:r>
              <a:rPr lang="en-US" sz="2000" dirty="0" err="1"/>
              <a:t>souvent</a:t>
            </a:r>
            <a:r>
              <a:rPr lang="en-US" sz="2000" dirty="0"/>
              <a:t> </a:t>
            </a:r>
            <a:r>
              <a:rPr lang="en-US" sz="2000" dirty="0" err="1"/>
              <a:t>être</a:t>
            </a:r>
            <a:r>
              <a:rPr lang="en-US" sz="2000" dirty="0"/>
              <a:t> </a:t>
            </a:r>
            <a:r>
              <a:rPr lang="en-US" sz="2000" dirty="0" err="1"/>
              <a:t>consultés</a:t>
            </a:r>
            <a:r>
              <a:rPr lang="en-US" sz="2000" dirty="0"/>
              <a:t> sur les </a:t>
            </a:r>
            <a:r>
              <a:rPr lang="en-US" sz="2000" dirty="0" err="1"/>
              <a:t>modalités</a:t>
            </a:r>
            <a:r>
              <a:rPr lang="en-US" sz="2000" dirty="0"/>
              <a:t> techniques de la perquisition. </a:t>
            </a:r>
          </a:p>
          <a:p>
            <a:pPr marL="342900" indent="-342900" algn="just">
              <a:buFont typeface="Arial" panose="020B0604020202020204" pitchFamily="34" charset="0"/>
              <a:buChar char="•"/>
            </a:pPr>
            <a:r>
              <a:rPr lang="en-US" sz="2000" dirty="0" err="1"/>
              <a:t>Évite</a:t>
            </a:r>
            <a:r>
              <a:rPr lang="en-US" sz="2000" dirty="0"/>
              <a:t> la charge </a:t>
            </a:r>
            <a:r>
              <a:rPr lang="en-US" sz="2000" dirty="0" err="1"/>
              <a:t>économique</a:t>
            </a:r>
            <a:r>
              <a:rPr lang="en-US" sz="2000" dirty="0"/>
              <a:t> pour les </a:t>
            </a:r>
            <a:r>
              <a:rPr lang="en-US" sz="2000" dirty="0" err="1"/>
              <a:t>entreprises</a:t>
            </a:r>
            <a:r>
              <a:rPr lang="en-US" sz="2000" dirty="0"/>
              <a:t> </a:t>
            </a:r>
            <a:r>
              <a:rPr lang="en-US" sz="2000" dirty="0" err="1"/>
              <a:t>légitimes</a:t>
            </a:r>
            <a:r>
              <a:rPr lang="en-US" sz="2000" dirty="0"/>
              <a:t> </a:t>
            </a:r>
            <a:r>
              <a:rPr lang="en-US" sz="2000" dirty="0" err="1"/>
              <a:t>en</a:t>
            </a:r>
            <a:r>
              <a:rPr lang="en-US" sz="2000" dirty="0"/>
              <a:t> </a:t>
            </a:r>
            <a:r>
              <a:rPr lang="en-US" sz="2000" dirty="0" err="1"/>
              <a:t>leur</a:t>
            </a:r>
            <a:r>
              <a:rPr lang="en-US" sz="2000" dirty="0"/>
              <a:t> donnant </a:t>
            </a:r>
            <a:r>
              <a:rPr lang="en-US" sz="2000" dirty="0" err="1"/>
              <a:t>une</a:t>
            </a:r>
            <a:r>
              <a:rPr lang="en-US" sz="2000" dirty="0"/>
              <a:t> base </a:t>
            </a:r>
            <a:r>
              <a:rPr lang="en-US" sz="2000" dirty="0" err="1"/>
              <a:t>juridique</a:t>
            </a:r>
            <a:r>
              <a:rPr lang="en-US" sz="2000" dirty="0"/>
              <a:t> pour </a:t>
            </a:r>
            <a:r>
              <a:rPr lang="en-US" sz="2000" dirty="0" err="1"/>
              <a:t>coopérer</a:t>
            </a:r>
            <a:r>
              <a:rPr lang="en-US" sz="2000" dirty="0"/>
              <a:t> avec les forces de </a:t>
            </a:r>
            <a:r>
              <a:rPr lang="en-US" sz="2000" dirty="0" err="1"/>
              <a:t>l'ordre</a:t>
            </a:r>
            <a:r>
              <a:rPr lang="en-US" sz="2000" dirty="0"/>
              <a:t> qui </a:t>
            </a:r>
            <a:r>
              <a:rPr lang="en-US" sz="2000" dirty="0" err="1"/>
              <a:t>cherchent</a:t>
            </a:r>
            <a:r>
              <a:rPr lang="en-US" sz="2000" dirty="0"/>
              <a:t> </a:t>
            </a:r>
            <a:r>
              <a:rPr lang="en-US" sz="2000" dirty="0" err="1"/>
              <a:t>à</a:t>
            </a:r>
            <a:r>
              <a:rPr lang="en-US" sz="2000" dirty="0"/>
              <a:t> </a:t>
            </a:r>
            <a:r>
              <a:rPr lang="en-US" sz="2000" dirty="0" err="1"/>
              <a:t>effectuer</a:t>
            </a:r>
            <a:r>
              <a:rPr lang="en-US" sz="2000" dirty="0"/>
              <a:t> des perquisitions et des </a:t>
            </a:r>
            <a:r>
              <a:rPr lang="en-US" sz="2000" dirty="0" err="1"/>
              <a:t>saisies</a:t>
            </a:r>
            <a:r>
              <a:rPr lang="en-US" sz="2000" dirty="0"/>
              <a:t>. </a:t>
            </a:r>
          </a:p>
          <a:p>
            <a:pPr marL="342900" indent="-342900" algn="just">
              <a:buFont typeface="Arial" panose="020B0604020202020204" pitchFamily="34" charset="0"/>
              <a:buChar char="•"/>
            </a:pPr>
            <a:r>
              <a:rPr lang="en-US" sz="2000" dirty="0" err="1"/>
              <a:t>Augmente</a:t>
            </a:r>
            <a:r>
              <a:rPr lang="en-US" sz="2000" dirty="0"/>
              <a:t> </a:t>
            </a:r>
            <a:r>
              <a:rPr lang="en-US" sz="2000" dirty="0" err="1"/>
              <a:t>l'efficacité</a:t>
            </a:r>
            <a:r>
              <a:rPr lang="en-US" sz="2000" dirty="0"/>
              <a:t> et </a:t>
            </a:r>
            <a:r>
              <a:rPr lang="en-US" sz="2000" dirty="0" err="1"/>
              <a:t>améliore</a:t>
            </a:r>
            <a:r>
              <a:rPr lang="en-US" sz="2000" dirty="0"/>
              <a:t> le rapport </a:t>
            </a:r>
            <a:r>
              <a:rPr lang="en-US" sz="2000" dirty="0" err="1"/>
              <a:t>coût-efficacité</a:t>
            </a:r>
            <a:r>
              <a:rPr lang="en-US" sz="2000" dirty="0"/>
              <a:t> de la </a:t>
            </a:r>
            <a:r>
              <a:rPr lang="en-US" sz="2000" dirty="0" err="1"/>
              <a:t>mesure</a:t>
            </a:r>
            <a:r>
              <a:rPr lang="en-US" sz="2000" dirty="0"/>
              <a:t> </a:t>
            </a:r>
          </a:p>
          <a:p>
            <a:pPr marL="342900" indent="-342900" algn="just">
              <a:buFont typeface="Arial" panose="020B0604020202020204" pitchFamily="34" charset="0"/>
              <a:buChar char="•"/>
            </a:pPr>
            <a:r>
              <a:rPr lang="en-US" sz="2000" dirty="0"/>
              <a:t>Les </a:t>
            </a:r>
            <a:r>
              <a:rPr lang="en-US" sz="2000" dirty="0" err="1"/>
              <a:t>mesures</a:t>
            </a:r>
            <a:r>
              <a:rPr lang="en-US" sz="2000" dirty="0"/>
              <a:t> </a:t>
            </a:r>
            <a:r>
              <a:rPr lang="en-US" sz="2000" dirty="0" err="1"/>
              <a:t>doivent</a:t>
            </a:r>
            <a:r>
              <a:rPr lang="en-US" sz="2000" dirty="0"/>
              <a:t> </a:t>
            </a:r>
            <a:r>
              <a:rPr lang="en-US" sz="2000" dirty="0" err="1"/>
              <a:t>être</a:t>
            </a:r>
            <a:r>
              <a:rPr lang="en-US" sz="2000" dirty="0"/>
              <a:t> </a:t>
            </a:r>
            <a:r>
              <a:rPr lang="en-US" sz="2000" dirty="0" err="1"/>
              <a:t>raisonnables</a:t>
            </a:r>
            <a:r>
              <a:rPr lang="en-US" sz="2000" dirty="0"/>
              <a:t> et ne pas </a:t>
            </a:r>
            <a:r>
              <a:rPr lang="en-US" sz="2000" dirty="0" err="1"/>
              <a:t>menacer</a:t>
            </a:r>
            <a:r>
              <a:rPr lang="en-US" sz="2000" dirty="0"/>
              <a:t> de manière </a:t>
            </a:r>
            <a:r>
              <a:rPr lang="en-US" sz="2000" dirty="0" err="1"/>
              <a:t>déraisonnable</a:t>
            </a:r>
            <a:r>
              <a:rPr lang="en-US" sz="2000" dirty="0"/>
              <a:t> la vie </a:t>
            </a:r>
            <a:r>
              <a:rPr lang="en-US" sz="2000" dirty="0" err="1"/>
              <a:t>privée</a:t>
            </a:r>
            <a:r>
              <a:rPr lang="en-US" sz="2000" dirty="0"/>
              <a:t>.</a:t>
            </a:r>
            <a:endParaRPr lang="en-GB" sz="2000" dirty="0"/>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Perquisitions et </a:t>
            </a:r>
            <a:r>
              <a:rPr lang="en-GB" sz="2700" dirty="0" err="1">
                <a:solidFill>
                  <a:schemeClr val="bg1"/>
                </a:solidFill>
                <a:latin typeface="Verdana" panose="020B0604030504040204" pitchFamily="34" charset="0"/>
                <a:ea typeface="Verdana" panose="020B0604030504040204" pitchFamily="34" charset="0"/>
                <a:cs typeface="Verdana" charset="0"/>
              </a:rPr>
              <a:t>saisies</a:t>
            </a:r>
            <a:r>
              <a:rPr lang="en-GB" sz="2700" dirty="0">
                <a:solidFill>
                  <a:schemeClr val="bg1"/>
                </a:solidFill>
                <a:latin typeface="Verdana" panose="020B0604030504040204" pitchFamily="34" charset="0"/>
                <a:ea typeface="Verdana" panose="020B0604030504040204" pitchFamily="34" charset="0"/>
                <a:cs typeface="Verdana" charset="0"/>
              </a:rPr>
              <a:t> </a:t>
            </a:r>
          </a:p>
          <a:p>
            <a:pPr algn="r"/>
            <a:r>
              <a:rPr lang="en-GB" sz="2700" dirty="0">
                <a:solidFill>
                  <a:schemeClr val="bg1"/>
                </a:solidFill>
                <a:latin typeface="Verdana" panose="020B0604030504040204" pitchFamily="34" charset="0"/>
                <a:ea typeface="Verdana" panose="020B0604030504040204" pitchFamily="34" charset="0"/>
                <a:cs typeface="Verdana" charset="0"/>
              </a:rPr>
              <a:t>de </a:t>
            </a:r>
            <a:r>
              <a:rPr lang="en-GB" sz="2700" dirty="0" err="1">
                <a:solidFill>
                  <a:schemeClr val="bg1"/>
                </a:solidFill>
                <a:latin typeface="Verdana" panose="020B0604030504040204" pitchFamily="34" charset="0"/>
                <a:ea typeface="Verdana" panose="020B0604030504040204" pitchFamily="34" charset="0"/>
                <a:cs typeface="Verdana" charset="0"/>
              </a:rPr>
              <a:t>données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informatiques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stockées</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462940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524B6456-681F-2F44-A01A-AD3514E81BD2}"/>
              </a:ext>
            </a:extLst>
          </p:cNvPr>
          <p:cNvSpPr/>
          <p:nvPr/>
        </p:nvSpPr>
        <p:spPr>
          <a:xfrm>
            <a:off x="4289032" y="1155403"/>
            <a:ext cx="4747018" cy="2308324"/>
          </a:xfrm>
          <a:prstGeom prst="rect">
            <a:avLst/>
          </a:prstGeom>
        </p:spPr>
        <p:txBody>
          <a:bodyPr wrap="square">
            <a:spAutoFit/>
          </a:bodyPr>
          <a:lstStyle/>
          <a:p>
            <a:pPr marL="285750" indent="-285750" algn="just">
              <a:buFont typeface="Arial" panose="020B0604020202020204" pitchFamily="34" charset="0"/>
              <a:buChar char="•"/>
            </a:pPr>
            <a:r>
              <a:rPr lang="en-US" dirty="0"/>
              <a:t>Les conditions et les </a:t>
            </a:r>
            <a:r>
              <a:rPr lang="en-US" dirty="0" err="1"/>
              <a:t>garanties</a:t>
            </a:r>
            <a:r>
              <a:rPr lang="en-US" dirty="0"/>
              <a:t> </a:t>
            </a:r>
            <a:r>
              <a:rPr lang="en-US" dirty="0" err="1"/>
              <a:t>peuvent</a:t>
            </a:r>
            <a:r>
              <a:rPr lang="en-US" dirty="0"/>
              <a:t> </a:t>
            </a:r>
            <a:r>
              <a:rPr lang="en-US" dirty="0" err="1"/>
              <a:t>inclure</a:t>
            </a:r>
            <a:r>
              <a:rPr lang="en-US" dirty="0"/>
              <a:t> des dispositions relatives </a:t>
            </a:r>
            <a:r>
              <a:rPr lang="en-US" dirty="0" err="1"/>
              <a:t>à</a:t>
            </a:r>
            <a:r>
              <a:rPr lang="en-US" dirty="0"/>
              <a:t> </a:t>
            </a:r>
            <a:r>
              <a:rPr lang="en-US" dirty="0" err="1"/>
              <a:t>l'engagement</a:t>
            </a:r>
            <a:r>
              <a:rPr lang="en-US" dirty="0"/>
              <a:t> et </a:t>
            </a:r>
            <a:r>
              <a:rPr lang="en-US" dirty="0" err="1"/>
              <a:t>à</a:t>
            </a:r>
            <a:r>
              <a:rPr lang="en-US" dirty="0"/>
              <a:t> la compensation financière des </a:t>
            </a:r>
            <a:r>
              <a:rPr lang="en-US" dirty="0" err="1"/>
              <a:t>témoins</a:t>
            </a:r>
            <a:r>
              <a:rPr lang="en-US" dirty="0"/>
              <a:t> et des experts.</a:t>
            </a:r>
          </a:p>
          <a:p>
            <a:pPr marL="285750" indent="-285750" algn="just">
              <a:buFont typeface="Arial" panose="020B0604020202020204" pitchFamily="34" charset="0"/>
              <a:buChar char="•"/>
            </a:pPr>
            <a:r>
              <a:rPr lang="en-US" dirty="0"/>
              <a:t>La question de savoir </a:t>
            </a:r>
            <a:r>
              <a:rPr lang="en-US" dirty="0" err="1"/>
              <a:t>si</a:t>
            </a:r>
            <a:r>
              <a:rPr lang="en-US" dirty="0"/>
              <a:t> les </a:t>
            </a:r>
            <a:r>
              <a:rPr lang="en-US" dirty="0" err="1"/>
              <a:t>personnes</a:t>
            </a:r>
            <a:r>
              <a:rPr lang="en-US" dirty="0"/>
              <a:t> </a:t>
            </a:r>
            <a:r>
              <a:rPr lang="en-US" dirty="0" err="1"/>
              <a:t>doivent</a:t>
            </a:r>
            <a:r>
              <a:rPr lang="en-US" dirty="0"/>
              <a:t> </a:t>
            </a:r>
            <a:r>
              <a:rPr lang="en-US" dirty="0" err="1"/>
              <a:t>être</a:t>
            </a:r>
            <a:r>
              <a:rPr lang="en-US" dirty="0"/>
              <a:t> </a:t>
            </a:r>
            <a:r>
              <a:rPr lang="en-US" dirty="0" err="1"/>
              <a:t>informées</a:t>
            </a:r>
            <a:r>
              <a:rPr lang="en-US" dirty="0"/>
              <a:t> que des </a:t>
            </a:r>
            <a:r>
              <a:rPr lang="en-US" dirty="0" err="1"/>
              <a:t>données</a:t>
            </a:r>
            <a:r>
              <a:rPr lang="en-US" dirty="0"/>
              <a:t> </a:t>
            </a:r>
            <a:r>
              <a:rPr lang="en-US" dirty="0" err="1"/>
              <a:t>informatiques</a:t>
            </a:r>
            <a:r>
              <a:rPr lang="en-US" dirty="0"/>
              <a:t> </a:t>
            </a:r>
            <a:r>
              <a:rPr lang="en-US" dirty="0" err="1"/>
              <a:t>ont</a:t>
            </a:r>
            <a:r>
              <a:rPr lang="en-US" dirty="0"/>
              <a:t> </a:t>
            </a:r>
            <a:r>
              <a:rPr lang="en-US" dirty="0" err="1"/>
              <a:t>été</a:t>
            </a:r>
            <a:r>
              <a:rPr lang="en-US" dirty="0"/>
              <a:t> </a:t>
            </a:r>
            <a:r>
              <a:rPr lang="en-US" dirty="0" err="1"/>
              <a:t>sécurisées</a:t>
            </a:r>
            <a:r>
              <a:rPr lang="en-US" dirty="0"/>
              <a:t> par </a:t>
            </a:r>
            <a:r>
              <a:rPr lang="en-US" dirty="0" err="1"/>
              <a:t>une</a:t>
            </a:r>
            <a:r>
              <a:rPr lang="en-US" dirty="0"/>
              <a:t> </a:t>
            </a:r>
            <a:r>
              <a:rPr lang="en-US" dirty="0" err="1"/>
              <a:t>copie</a:t>
            </a:r>
            <a:r>
              <a:rPr lang="en-US" dirty="0"/>
              <a:t> est </a:t>
            </a:r>
            <a:r>
              <a:rPr lang="en-US" dirty="0" err="1"/>
              <a:t>laissée</a:t>
            </a:r>
            <a:r>
              <a:rPr lang="en-US" dirty="0"/>
              <a:t> </a:t>
            </a:r>
            <a:r>
              <a:rPr lang="en-US" dirty="0" err="1"/>
              <a:t>à</a:t>
            </a:r>
            <a:r>
              <a:rPr lang="en-US" dirty="0"/>
              <a:t> </a:t>
            </a:r>
            <a:r>
              <a:rPr lang="en-US" dirty="0" err="1"/>
              <a:t>l'appréciation</a:t>
            </a:r>
            <a:r>
              <a:rPr lang="en-US" dirty="0"/>
              <a:t> des parties. </a:t>
            </a:r>
            <a:endParaRPr lang="en-GB" dirty="0">
              <a:highlight>
                <a:srgbClr val="FFFF00"/>
              </a:highlight>
            </a:endParaRPr>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Perquisitions et </a:t>
            </a:r>
            <a:r>
              <a:rPr lang="en-GB" sz="2700" dirty="0" err="1">
                <a:solidFill>
                  <a:schemeClr val="bg1"/>
                </a:solidFill>
                <a:latin typeface="Verdana" panose="020B0604030504040204" pitchFamily="34" charset="0"/>
                <a:ea typeface="Verdana" panose="020B0604030504040204" pitchFamily="34" charset="0"/>
                <a:cs typeface="Verdana" charset="0"/>
              </a:rPr>
              <a:t>saisies</a:t>
            </a:r>
            <a:r>
              <a:rPr lang="en-GB" sz="2700" dirty="0">
                <a:solidFill>
                  <a:schemeClr val="bg1"/>
                </a:solidFill>
                <a:latin typeface="Verdana" panose="020B0604030504040204" pitchFamily="34" charset="0"/>
                <a:ea typeface="Verdana" panose="020B0604030504040204" pitchFamily="34" charset="0"/>
                <a:cs typeface="Verdana" charset="0"/>
              </a:rPr>
              <a:t> </a:t>
            </a:r>
          </a:p>
          <a:p>
            <a:pPr algn="r"/>
            <a:r>
              <a:rPr lang="en-GB" sz="2700" dirty="0">
                <a:solidFill>
                  <a:schemeClr val="bg1"/>
                </a:solidFill>
                <a:latin typeface="Verdana" panose="020B0604030504040204" pitchFamily="34" charset="0"/>
                <a:ea typeface="Verdana" panose="020B0604030504040204" pitchFamily="34" charset="0"/>
                <a:cs typeface="Verdana" charset="0"/>
              </a:rPr>
              <a:t>de </a:t>
            </a:r>
            <a:r>
              <a:rPr lang="en-GB" sz="2700" dirty="0" err="1">
                <a:solidFill>
                  <a:schemeClr val="bg1"/>
                </a:solidFill>
                <a:latin typeface="Verdana" panose="020B0604030504040204" pitchFamily="34" charset="0"/>
                <a:ea typeface="Verdana" panose="020B0604030504040204" pitchFamily="34" charset="0"/>
                <a:cs typeface="Verdana" charset="0"/>
              </a:rPr>
              <a:t>données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informatiques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stockées</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7" name="Rectangle 4">
            <a:extLst>
              <a:ext uri="{FF2B5EF4-FFF2-40B4-BE49-F238E27FC236}">
                <a16:creationId xmlns:a16="http://schemas.microsoft.com/office/drawing/2014/main" xmlns="" id="{1F0B08F1-6E12-410F-828B-854C1882DD6D}"/>
              </a:ext>
            </a:extLst>
          </p:cNvPr>
          <p:cNvSpPr/>
          <p:nvPr/>
        </p:nvSpPr>
        <p:spPr>
          <a:xfrm>
            <a:off x="262994" y="1151172"/>
            <a:ext cx="3889351" cy="4801314"/>
          </a:xfrm>
          <a:prstGeom prst="rect">
            <a:avLst/>
          </a:prstGeom>
        </p:spPr>
        <p:txBody>
          <a:bodyPr wrap="square">
            <a:spAutoFit/>
          </a:bodyPr>
          <a:lstStyle/>
          <a:p>
            <a:pPr algn="just"/>
            <a:r>
              <a:rPr lang="fr-FR" dirty="0"/>
              <a:t>4 Chaque Partie adopte les mesures législatives et autres qui se révèlent nécessaires pour habiliter ses autorités compétentes à ordonner à toute personne connaissant le fonctionnement du système informatique ou les mesures appliquées pour protéger les données informatiques qu’il contient de fournir toutes les informations raisonnablement nécessaires, pour permettre l’application des mesures visées par les paragraphes 1 et 2.</a:t>
            </a:r>
          </a:p>
          <a:p>
            <a:pPr marL="342900" indent="-342900" algn="just">
              <a:buFont typeface="+mj-lt"/>
              <a:buAutoNum type="arabicPeriod" startAt="4"/>
            </a:pPr>
            <a:endParaRPr lang="fr-FR" dirty="0"/>
          </a:p>
          <a:p>
            <a:pPr algn="just"/>
            <a:r>
              <a:rPr lang="fr-FR" dirty="0"/>
              <a:t>5 Les pouvoirs et procédures mentionnés dans cet article doivent </a:t>
            </a:r>
            <a:r>
              <a:rPr lang="fr-FR" b="1" dirty="0">
                <a:solidFill>
                  <a:srgbClr val="FF0000"/>
                </a:solidFill>
              </a:rPr>
              <a:t>être soumis aux articles 14 et 15</a:t>
            </a:r>
            <a:r>
              <a:rPr lang="fr-FR" dirty="0"/>
              <a:t>. </a:t>
            </a:r>
            <a:endParaRPr lang="en-US" dirty="0"/>
          </a:p>
        </p:txBody>
      </p:sp>
    </p:spTree>
    <p:extLst>
      <p:ext uri="{BB962C8B-B14F-4D97-AF65-F5344CB8AC3E}">
        <p14:creationId xmlns:p14="http://schemas.microsoft.com/office/powerpoint/2010/main" val="511886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4815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charset="0"/>
                <a:cs typeface="Verdana" charset="0"/>
              </a:rPr>
              <a:t>Contenu</a:t>
            </a:r>
            <a:r>
              <a:rPr lang="en-GB" sz="3200" dirty="0">
                <a:solidFill>
                  <a:schemeClr val="bg1"/>
                </a:solidFill>
                <a:latin typeface="Verdana" charset="0"/>
                <a:cs typeface="Verdana" charset="0"/>
              </a:rPr>
              <a:t> de la session </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xmlns="" id="{77B18497-BF37-4A20-ABA6-353886C26CA1}"/>
              </a:ext>
            </a:extLst>
          </p:cNvPr>
          <p:cNvSpPr>
            <a:spLocks noGrp="1"/>
          </p:cNvSpPr>
          <p:nvPr>
            <p:ph idx="1"/>
          </p:nvPr>
        </p:nvSpPr>
        <p:spPr>
          <a:xfrm>
            <a:off x="323528" y="1340767"/>
            <a:ext cx="8568952" cy="4969545"/>
          </a:xfrm>
        </p:spPr>
        <p:txBody>
          <a:bodyPr>
            <a:normAutofit/>
          </a:bodyPr>
          <a:lstStyle/>
          <a:p>
            <a:pPr marL="514350" indent="-514350">
              <a:lnSpc>
                <a:spcPct val="100000"/>
              </a:lnSpc>
              <a:buFont typeface="+mj-lt"/>
              <a:buAutoNum type="arabicPeriod"/>
            </a:pPr>
            <a:r>
              <a:rPr lang="en-GB" dirty="0">
                <a:latin typeface="+mn-lt"/>
                <a:ea typeface="Verdana" panose="020B0604030504040204" pitchFamily="34" charset="0"/>
              </a:rPr>
              <a:t>Perquisition et </a:t>
            </a:r>
            <a:r>
              <a:rPr lang="en-GB" dirty="0" err="1">
                <a:latin typeface="+mn-lt"/>
                <a:ea typeface="Verdana" panose="020B0604030504040204" pitchFamily="34" charset="0"/>
              </a:rPr>
              <a:t>saisie</a:t>
            </a:r>
            <a:r>
              <a:rPr lang="en-GB" dirty="0">
                <a:latin typeface="+mn-lt"/>
                <a:ea typeface="Verdana" panose="020B0604030504040204" pitchFamily="34" charset="0"/>
              </a:rPr>
              <a:t> de </a:t>
            </a:r>
            <a:r>
              <a:rPr lang="en-GB" dirty="0" err="1">
                <a:latin typeface="+mn-lt"/>
                <a:ea typeface="Verdana" panose="020B0604030504040204" pitchFamily="34" charset="0"/>
              </a:rPr>
              <a:t>données</a:t>
            </a:r>
            <a:r>
              <a:rPr lang="en-GB" dirty="0">
                <a:latin typeface="+mn-lt"/>
                <a:ea typeface="Verdana" panose="020B0604030504040204" pitchFamily="34" charset="0"/>
              </a:rPr>
              <a:t> </a:t>
            </a:r>
            <a:r>
              <a:rPr lang="en-GB" dirty="0" err="1">
                <a:latin typeface="+mn-lt"/>
                <a:ea typeface="Verdana" panose="020B0604030504040204" pitchFamily="34" charset="0"/>
              </a:rPr>
              <a:t>informatiques</a:t>
            </a:r>
            <a:r>
              <a:rPr lang="en-GB" dirty="0">
                <a:latin typeface="+mn-lt"/>
                <a:ea typeface="Verdana" panose="020B0604030504040204" pitchFamily="34" charset="0"/>
              </a:rPr>
              <a:t> </a:t>
            </a:r>
            <a:r>
              <a:rPr lang="en-GB" dirty="0" err="1">
                <a:latin typeface="+mn-lt"/>
                <a:ea typeface="Verdana" panose="020B0604030504040204" pitchFamily="34" charset="0"/>
              </a:rPr>
              <a:t>stockées</a:t>
            </a:r>
            <a:endParaRPr lang="en-GB" dirty="0">
              <a:latin typeface="+mn-lt"/>
              <a:ea typeface="Verdana" panose="020B0604030504040204" pitchFamily="34" charset="0"/>
            </a:endParaRPr>
          </a:p>
          <a:p>
            <a:pPr marL="514350" indent="-514350">
              <a:lnSpc>
                <a:spcPct val="150000"/>
              </a:lnSpc>
              <a:buFont typeface="+mj-lt"/>
              <a:buAutoNum type="arabicPeriod"/>
            </a:pPr>
            <a:r>
              <a:rPr lang="en-GB" dirty="0" err="1">
                <a:latin typeface="+mn-lt"/>
                <a:ea typeface="Verdana" panose="020B0604030504040204" pitchFamily="34" charset="0"/>
              </a:rPr>
              <a:t>Collecte</a:t>
            </a:r>
            <a:r>
              <a:rPr lang="en-GB" dirty="0">
                <a:latin typeface="+mn-lt"/>
                <a:ea typeface="Verdana" panose="020B0604030504040204" pitchFamily="34" charset="0"/>
              </a:rPr>
              <a:t> </a:t>
            </a:r>
            <a:r>
              <a:rPr lang="en-GB" dirty="0" err="1">
                <a:latin typeface="+mn-lt"/>
                <a:ea typeface="Verdana" panose="020B0604030504040204" pitchFamily="34" charset="0"/>
              </a:rPr>
              <a:t>en</a:t>
            </a:r>
            <a:r>
              <a:rPr lang="en-GB" dirty="0">
                <a:latin typeface="+mn-lt"/>
                <a:ea typeface="Verdana" panose="020B0604030504040204" pitchFamily="34" charset="0"/>
              </a:rPr>
              <a:t> temps </a:t>
            </a:r>
            <a:r>
              <a:rPr lang="en-GB" dirty="0" err="1">
                <a:latin typeface="+mn-lt"/>
                <a:ea typeface="Verdana" panose="020B0604030504040204" pitchFamily="34" charset="0"/>
              </a:rPr>
              <a:t>réel</a:t>
            </a:r>
            <a:r>
              <a:rPr lang="en-GB" dirty="0">
                <a:latin typeface="+mn-lt"/>
                <a:ea typeface="Verdana" panose="020B0604030504040204" pitchFamily="34" charset="0"/>
              </a:rPr>
              <a:t> des </a:t>
            </a:r>
            <a:r>
              <a:rPr lang="en-GB" dirty="0" err="1">
                <a:latin typeface="+mn-lt"/>
                <a:ea typeface="Verdana" panose="020B0604030504040204" pitchFamily="34" charset="0"/>
              </a:rPr>
              <a:t>données</a:t>
            </a:r>
            <a:r>
              <a:rPr lang="en-GB" dirty="0">
                <a:latin typeface="+mn-lt"/>
                <a:ea typeface="Verdana" panose="020B0604030504040204" pitchFamily="34" charset="0"/>
              </a:rPr>
              <a:t> relatives au </a:t>
            </a:r>
            <a:r>
              <a:rPr lang="en-GB" dirty="0" err="1">
                <a:latin typeface="+mn-lt"/>
                <a:ea typeface="Verdana" panose="020B0604030504040204" pitchFamily="34" charset="0"/>
              </a:rPr>
              <a:t>trafic</a:t>
            </a:r>
            <a:endParaRPr lang="en-GB" dirty="0">
              <a:latin typeface="+mn-lt"/>
              <a:ea typeface="Verdana" panose="020B0604030504040204" pitchFamily="34" charset="0"/>
            </a:endParaRPr>
          </a:p>
          <a:p>
            <a:pPr marL="514350" indent="-514350">
              <a:lnSpc>
                <a:spcPct val="150000"/>
              </a:lnSpc>
              <a:buFont typeface="+mj-lt"/>
              <a:buAutoNum type="arabicPeriod"/>
            </a:pPr>
            <a:r>
              <a:rPr lang="en-GB" dirty="0">
                <a:latin typeface="+mn-lt"/>
                <a:ea typeface="Verdana" panose="020B0604030504040204" pitchFamily="34" charset="0"/>
              </a:rPr>
              <a:t>Interception des </a:t>
            </a:r>
            <a:r>
              <a:rPr lang="en-GB" dirty="0" err="1">
                <a:latin typeface="+mn-lt"/>
                <a:ea typeface="Verdana" panose="020B0604030504040204" pitchFamily="34" charset="0"/>
              </a:rPr>
              <a:t>données</a:t>
            </a:r>
            <a:r>
              <a:rPr lang="en-GB" dirty="0">
                <a:latin typeface="+mn-lt"/>
                <a:ea typeface="Verdana" panose="020B0604030504040204" pitchFamily="34" charset="0"/>
              </a:rPr>
              <a:t> relatives au </a:t>
            </a:r>
            <a:r>
              <a:rPr lang="en-GB" dirty="0" err="1">
                <a:latin typeface="+mn-lt"/>
                <a:ea typeface="Verdana" panose="020B0604030504040204" pitchFamily="34" charset="0"/>
              </a:rPr>
              <a:t>contenu</a:t>
            </a:r>
            <a:endParaRPr lang="en-GB" dirty="0">
              <a:latin typeface="+mn-lt"/>
              <a:ea typeface="Verdana" panose="020B0604030504040204" pitchFamily="34" charset="0"/>
            </a:endParaRPr>
          </a:p>
          <a:p>
            <a:pPr marL="514350" indent="-514350">
              <a:lnSpc>
                <a:spcPct val="150000"/>
              </a:lnSpc>
              <a:buFont typeface="+mj-lt"/>
              <a:buAutoNum type="arabicPeriod"/>
            </a:pPr>
            <a:r>
              <a:rPr lang="en-GB" dirty="0" err="1">
                <a:latin typeface="+mn-lt"/>
                <a:ea typeface="Verdana" panose="020B0604030504040204" pitchFamily="34" charset="0"/>
              </a:rPr>
              <a:t>Compétence</a:t>
            </a:r>
            <a:r>
              <a:rPr lang="en-GB" dirty="0">
                <a:latin typeface="+mn-lt"/>
                <a:ea typeface="Verdana" panose="020B0604030504040204" pitchFamily="34" charset="0"/>
              </a:rPr>
              <a:t> </a:t>
            </a:r>
            <a:endParaRPr lang="en-GB" sz="2800" dirty="0">
              <a:latin typeface="+mn-lt"/>
              <a:ea typeface="Verdana" panose="020B0604030504040204" pitchFamily="34" charset="0"/>
            </a:endParaRPr>
          </a:p>
        </p:txBody>
      </p:sp>
    </p:spTree>
    <p:extLst>
      <p:ext uri="{BB962C8B-B14F-4D97-AF65-F5344CB8AC3E}">
        <p14:creationId xmlns:p14="http://schemas.microsoft.com/office/powerpoint/2010/main" val="4214087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BA244C-489D-417D-B8AB-CB954192CB36}"/>
              </a:ext>
            </a:extLst>
          </p:cNvPr>
          <p:cNvSpPr>
            <a:spLocks noGrp="1"/>
          </p:cNvSpPr>
          <p:nvPr>
            <p:ph type="title"/>
          </p:nvPr>
        </p:nvSpPr>
        <p:spPr/>
        <p:txBody>
          <a:bodyPr/>
          <a:lstStyle/>
          <a:p>
            <a:r>
              <a:rPr lang="en-US" dirty="0">
                <a:latin typeface="+mn-lt"/>
              </a:rPr>
              <a:t>LA COLLECTE EN TEMPS RÉEL DES DONNÉES RELATIVES AU TRAFIC</a:t>
            </a:r>
            <a:endParaRPr lang="en-GB" dirty="0">
              <a:latin typeface="+mn-lt"/>
            </a:endParaRPr>
          </a:p>
        </p:txBody>
      </p:sp>
      <p:sp>
        <p:nvSpPr>
          <p:cNvPr id="3" name="Text Placeholder 2">
            <a:extLst>
              <a:ext uri="{FF2B5EF4-FFF2-40B4-BE49-F238E27FC236}">
                <a16:creationId xmlns:a16="http://schemas.microsoft.com/office/drawing/2014/main" xmlns="" id="{E380FE40-902C-48A0-8E4E-962AA387FB67}"/>
              </a:ext>
            </a:extLst>
          </p:cNvPr>
          <p:cNvSpPr>
            <a:spLocks noGrp="1"/>
          </p:cNvSpPr>
          <p:nvPr>
            <p:ph type="body" idx="1"/>
          </p:nvPr>
        </p:nvSpPr>
        <p:spPr/>
        <p:txBody>
          <a:bodyPr/>
          <a:lstStyle/>
          <a:p>
            <a:r>
              <a:rPr lang="en-US" dirty="0" err="1"/>
              <a:t>Pouvoirs</a:t>
            </a:r>
            <a:r>
              <a:rPr lang="en-US" dirty="0"/>
              <a:t> </a:t>
            </a:r>
            <a:r>
              <a:rPr lang="en-US" dirty="0" err="1"/>
              <a:t>procéduraux</a:t>
            </a:r>
            <a:r>
              <a:rPr lang="en-US" dirty="0"/>
              <a:t> </a:t>
            </a:r>
            <a:r>
              <a:rPr lang="en-US" dirty="0" err="1"/>
              <a:t>en</a:t>
            </a:r>
            <a:r>
              <a:rPr lang="en-US" dirty="0"/>
              <a:t> vertu de la Convention de Budapest (</a:t>
            </a:r>
            <a:r>
              <a:rPr lang="en-US" dirty="0" err="1"/>
              <a:t>Partie</a:t>
            </a:r>
            <a:r>
              <a:rPr lang="en-US" dirty="0"/>
              <a:t> 2)</a:t>
            </a:r>
          </a:p>
        </p:txBody>
      </p:sp>
      <p:sp>
        <p:nvSpPr>
          <p:cNvPr id="6" name="TextBox 7">
            <a:extLst>
              <a:ext uri="{FF2B5EF4-FFF2-40B4-BE49-F238E27FC236}">
                <a16:creationId xmlns:a16="http://schemas.microsoft.com/office/drawing/2014/main" xmlns="" id="{EE44B28D-96A4-4B71-A353-916AB5467157}"/>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Section 2</a:t>
            </a:r>
            <a:endParaRPr lang="en-GB" sz="2000" dirty="0">
              <a:solidFill>
                <a:schemeClr val="bg1"/>
              </a:solidFill>
              <a:latin typeface="Verdana" charset="0"/>
              <a:cs typeface="Verdana" charset="0"/>
            </a:endParaRPr>
          </a:p>
        </p:txBody>
      </p:sp>
    </p:spTree>
    <p:extLst>
      <p:ext uri="{BB962C8B-B14F-4D97-AF65-F5344CB8AC3E}">
        <p14:creationId xmlns:p14="http://schemas.microsoft.com/office/powerpoint/2010/main" val="33727643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260648"/>
            <a:ext cx="76327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dirty="0">
                <a:solidFill>
                  <a:schemeClr val="bg1"/>
                </a:solidFill>
                <a:latin typeface="Verdana" panose="020B0604030504040204" pitchFamily="34" charset="0"/>
                <a:ea typeface="Verdana" panose="020B0604030504040204" pitchFamily="34" charset="0"/>
                <a:cs typeface="Verdana" charset="0"/>
              </a:rPr>
              <a:t>LA COLLECTE EN TEMPS RÉEL DES DONNÉES RELATIVES AU TRAFIC</a:t>
            </a:r>
          </a:p>
        </p:txBody>
      </p:sp>
      <p:sp>
        <p:nvSpPr>
          <p:cNvPr id="2" name="Rectangle 3">
            <a:extLst>
              <a:ext uri="{FF2B5EF4-FFF2-40B4-BE49-F238E27FC236}">
                <a16:creationId xmlns:a16="http://schemas.microsoft.com/office/drawing/2014/main" xmlns="" id="{4A4DD29D-48E3-44D3-9376-83EADA19DD24}"/>
              </a:ext>
            </a:extLst>
          </p:cNvPr>
          <p:cNvSpPr txBox="1">
            <a:spLocks/>
          </p:cNvSpPr>
          <p:nvPr/>
        </p:nvSpPr>
        <p:spPr bwMode="auto">
          <a:xfrm>
            <a:off x="348344" y="1198107"/>
            <a:ext cx="8519885" cy="521208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600" b="1" i="1" dirty="0" err="1">
                <a:ea typeface="ＭＳ Ｐゴシック" pitchFamily="34" charset="-128"/>
              </a:rPr>
              <a:t>Collecte</a:t>
            </a:r>
            <a:r>
              <a:rPr lang="en-GB" altLang="sr-Latn-RS" sz="2600" b="1" i="1" dirty="0">
                <a:ea typeface="ＭＳ Ｐゴシック" pitchFamily="34" charset="-128"/>
              </a:rPr>
              <a:t> </a:t>
            </a:r>
            <a:r>
              <a:rPr lang="en-GB" altLang="sr-Latn-RS" sz="2600" b="1" i="1" dirty="0" err="1">
                <a:ea typeface="ＭＳ Ｐゴシック" pitchFamily="34" charset="-128"/>
              </a:rPr>
              <a:t>en</a:t>
            </a:r>
            <a:r>
              <a:rPr lang="en-GB" altLang="sr-Latn-RS" sz="2600" b="1" i="1" dirty="0">
                <a:ea typeface="ＭＳ Ｐゴシック" pitchFamily="34" charset="-128"/>
              </a:rPr>
              <a:t> temps </a:t>
            </a:r>
            <a:r>
              <a:rPr lang="en-GB" altLang="sr-Latn-RS" sz="2600" b="1" i="1" dirty="0" err="1">
                <a:ea typeface="ＭＳ Ｐゴシック" pitchFamily="34" charset="-128"/>
              </a:rPr>
              <a:t>réel</a:t>
            </a:r>
            <a:r>
              <a:rPr lang="en-GB" altLang="sr-Latn-RS" sz="2600" b="1" i="1" dirty="0">
                <a:ea typeface="ＭＳ Ｐゴシック" pitchFamily="34" charset="-128"/>
              </a:rPr>
              <a:t> des </a:t>
            </a:r>
            <a:r>
              <a:rPr lang="en-GB" altLang="sr-Latn-RS" sz="2600" b="1" i="1" dirty="0" err="1">
                <a:ea typeface="ＭＳ Ｐゴシック" pitchFamily="34" charset="-128"/>
              </a:rPr>
              <a:t>données</a:t>
            </a:r>
            <a:r>
              <a:rPr lang="en-GB" altLang="sr-Latn-RS" sz="2600" b="1" i="1" dirty="0">
                <a:ea typeface="ＭＳ Ｐゴシック" pitchFamily="34" charset="-128"/>
              </a:rPr>
              <a:t> relatives au traffic</a:t>
            </a:r>
          </a:p>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(Article 20 – Convention de Budapest)</a:t>
            </a:r>
          </a:p>
          <a:p>
            <a:pPr marL="0" indent="0" algn="ctr" eaLnBrk="1" hangingPunct="1">
              <a:lnSpc>
                <a:spcPct val="80000"/>
              </a:lnSpc>
              <a:spcBef>
                <a:spcPts val="600"/>
              </a:spcBef>
              <a:spcAft>
                <a:spcPts val="1200"/>
              </a:spcAft>
              <a:buFont typeface="Arial" pitchFamily="34" charset="0"/>
              <a:buNone/>
              <a:defRPr/>
            </a:pPr>
            <a:endParaRPr lang="en-GB" altLang="sr-Latn-RS" sz="2800" b="1" i="1" dirty="0">
              <a:ea typeface="ＭＳ Ｐゴシック" pitchFamily="34" charset="-128"/>
            </a:endParaRPr>
          </a:p>
          <a:p>
            <a:pPr algn="ctr" eaLnBrk="1" hangingPunct="1">
              <a:lnSpc>
                <a:spcPct val="80000"/>
              </a:lnSpc>
              <a:spcBef>
                <a:spcPts val="600"/>
              </a:spcBef>
              <a:spcAft>
                <a:spcPts val="1200"/>
              </a:spcAft>
              <a:defRPr/>
            </a:pPr>
            <a:r>
              <a:rPr lang="en-GB" altLang="sr-Latn-RS" sz="2600" i="1" dirty="0" err="1">
                <a:ea typeface="ＭＳ Ｐゴシック" pitchFamily="34" charset="-128"/>
              </a:rPr>
              <a:t>Permet</a:t>
            </a:r>
            <a:r>
              <a:rPr lang="en-GB" altLang="sr-Latn-RS" sz="2600" i="1" dirty="0">
                <a:ea typeface="ＭＳ Ｐゴシック" pitchFamily="34" charset="-128"/>
              </a:rPr>
              <a:t> des </a:t>
            </a:r>
            <a:r>
              <a:rPr lang="en-GB" altLang="sr-Latn-RS" sz="2600" i="1" dirty="0" err="1">
                <a:ea typeface="ＭＳ Ｐゴシック" pitchFamily="34" charset="-128"/>
              </a:rPr>
              <a:t>enquêtes</a:t>
            </a:r>
            <a:r>
              <a:rPr lang="en-GB" altLang="sr-Latn-RS" sz="2600" i="1" dirty="0">
                <a:ea typeface="ＭＳ Ｐゴシック" pitchFamily="34" charset="-128"/>
              </a:rPr>
              <a:t> </a:t>
            </a:r>
            <a:r>
              <a:rPr lang="en-GB" altLang="sr-Latn-RS" sz="2600" i="1" dirty="0" err="1">
                <a:ea typeface="ＭＳ Ｐゴシック" pitchFamily="34" charset="-128"/>
              </a:rPr>
              <a:t>en</a:t>
            </a:r>
            <a:r>
              <a:rPr lang="en-GB" altLang="sr-Latn-RS" sz="2600" i="1" dirty="0">
                <a:ea typeface="ＭＳ Ｐゴシック" pitchFamily="34" charset="-128"/>
              </a:rPr>
              <a:t> direct</a:t>
            </a:r>
          </a:p>
          <a:p>
            <a:pPr algn="ctr" eaLnBrk="1" hangingPunct="1">
              <a:lnSpc>
                <a:spcPct val="80000"/>
              </a:lnSpc>
              <a:spcBef>
                <a:spcPts val="600"/>
              </a:spcBef>
              <a:spcAft>
                <a:spcPts val="1200"/>
              </a:spcAft>
              <a:defRPr/>
            </a:pPr>
            <a:r>
              <a:rPr lang="en-GB" altLang="sr-Latn-RS" sz="2600" i="1" dirty="0" err="1">
                <a:ea typeface="ＭＳ Ｐゴシック" pitchFamily="34" charset="-128"/>
              </a:rPr>
              <a:t>Mésure</a:t>
            </a:r>
            <a:r>
              <a:rPr lang="en-GB" altLang="sr-Latn-RS" sz="2600" i="1" dirty="0">
                <a:ea typeface="ＭＳ Ｐゴシック" pitchFamily="34" charset="-128"/>
              </a:rPr>
              <a:t> intrusive, </a:t>
            </a:r>
            <a:r>
              <a:rPr lang="en-GB" altLang="sr-Latn-RS" sz="2600" i="1" dirty="0" err="1">
                <a:ea typeface="ＭＳ Ｐゴシック" pitchFamily="34" charset="-128"/>
              </a:rPr>
              <a:t>nécessite</a:t>
            </a:r>
            <a:r>
              <a:rPr lang="en-GB" altLang="sr-Latn-RS" sz="2600" i="1" dirty="0">
                <a:ea typeface="ＭＳ Ｐゴシック" pitchFamily="34" charset="-128"/>
              </a:rPr>
              <a:t> </a:t>
            </a:r>
            <a:r>
              <a:rPr lang="en-GB" altLang="sr-Latn-RS" sz="2600" i="1" dirty="0" err="1">
                <a:ea typeface="ＭＳ Ｐゴシック" pitchFamily="34" charset="-128"/>
              </a:rPr>
              <a:t>une</a:t>
            </a:r>
            <a:r>
              <a:rPr lang="en-GB" altLang="sr-Latn-RS" sz="2600" i="1" dirty="0">
                <a:ea typeface="ＭＳ Ｐゴシック" pitchFamily="34" charset="-128"/>
              </a:rPr>
              <a:t> </a:t>
            </a:r>
            <a:r>
              <a:rPr lang="en-GB" altLang="sr-Latn-RS" sz="2600" i="1" dirty="0" err="1">
                <a:ea typeface="ＭＳ Ｐゴシック" pitchFamily="34" charset="-128"/>
              </a:rPr>
              <a:t>législation</a:t>
            </a:r>
            <a:r>
              <a:rPr lang="en-GB" altLang="sr-Latn-RS" sz="2600" i="1" dirty="0">
                <a:ea typeface="ＭＳ Ｐゴシック" pitchFamily="34" charset="-128"/>
              </a:rPr>
              <a:t> </a:t>
            </a:r>
            <a:r>
              <a:rPr lang="en-GB" altLang="sr-Latn-RS" sz="2600" i="1" dirty="0" err="1">
                <a:ea typeface="ＭＳ Ｐゴシック" pitchFamily="34" charset="-128"/>
              </a:rPr>
              <a:t>appropriée</a:t>
            </a:r>
            <a:r>
              <a:rPr lang="en-GB" altLang="sr-Latn-RS" sz="2600" i="1" dirty="0">
                <a:ea typeface="ＭＳ Ｐゴシック" pitchFamily="34" charset="-128"/>
              </a:rPr>
              <a:t> </a:t>
            </a:r>
          </a:p>
          <a:p>
            <a:pPr algn="ctr" eaLnBrk="1" hangingPunct="1">
              <a:lnSpc>
                <a:spcPct val="80000"/>
              </a:lnSpc>
              <a:spcBef>
                <a:spcPts val="600"/>
              </a:spcBef>
              <a:spcAft>
                <a:spcPts val="1200"/>
              </a:spcAft>
              <a:defRPr/>
            </a:pPr>
            <a:r>
              <a:rPr lang="en-GB" altLang="sr-Latn-RS" sz="2600" i="1" dirty="0">
                <a:ea typeface="ＭＳ Ｐゴシック" pitchFamily="34" charset="-128"/>
              </a:rPr>
              <a:t>Aux </a:t>
            </a:r>
            <a:r>
              <a:rPr lang="en-GB" altLang="sr-Latn-RS" sz="2600" i="1" dirty="0" err="1">
                <a:ea typeface="ＭＳ Ｐゴシック" pitchFamily="34" charset="-128"/>
              </a:rPr>
              <a:t>autorités</a:t>
            </a:r>
            <a:r>
              <a:rPr lang="en-GB" altLang="sr-Latn-RS" sz="2600" i="1" dirty="0">
                <a:ea typeface="ＭＳ Ｐゴシック" pitchFamily="34" charset="-128"/>
              </a:rPr>
              <a:t> </a:t>
            </a:r>
            <a:r>
              <a:rPr lang="en-GB" altLang="sr-Latn-RS" sz="2600" i="1" dirty="0" err="1">
                <a:ea typeface="ＭＳ Ｐゴシック" pitchFamily="34" charset="-128"/>
              </a:rPr>
              <a:t>répressives</a:t>
            </a:r>
            <a:r>
              <a:rPr lang="en-GB" altLang="sr-Latn-RS" sz="2600" i="1" dirty="0">
                <a:ea typeface="ＭＳ Ｐゴシック" pitchFamily="34" charset="-128"/>
              </a:rPr>
              <a:t> de </a:t>
            </a:r>
            <a:r>
              <a:rPr lang="en-GB" altLang="sr-Latn-RS" sz="2600" i="1" dirty="0" err="1">
                <a:ea typeface="ＭＳ Ｐゴシック" pitchFamily="34" charset="-128"/>
              </a:rPr>
              <a:t>collecter</a:t>
            </a:r>
            <a:r>
              <a:rPr lang="en-GB" altLang="sr-Latn-RS" sz="2600" i="1" dirty="0">
                <a:ea typeface="ＭＳ Ｐゴシック" pitchFamily="34" charset="-128"/>
              </a:rPr>
              <a:t> </a:t>
            </a:r>
            <a:r>
              <a:rPr lang="en-GB" altLang="sr-Latn-RS" sz="2600" i="1" dirty="0" err="1">
                <a:ea typeface="ＭＳ Ｐゴシック" pitchFamily="34" charset="-128"/>
              </a:rPr>
              <a:t>ou</a:t>
            </a:r>
            <a:r>
              <a:rPr lang="en-GB" altLang="sr-Latn-RS" sz="2600" i="1" dirty="0">
                <a:ea typeface="ＭＳ Ｐゴシック" pitchFamily="34" charset="-128"/>
              </a:rPr>
              <a:t> </a:t>
            </a:r>
            <a:r>
              <a:rPr lang="en-GB" altLang="sr-Latn-RS" sz="2600" i="1" dirty="0" err="1">
                <a:ea typeface="ＭＳ Ｐゴシック" pitchFamily="34" charset="-128"/>
              </a:rPr>
              <a:t>d'enregistrer</a:t>
            </a:r>
            <a:r>
              <a:rPr lang="en-GB" altLang="sr-Latn-RS" sz="2600" i="1" dirty="0">
                <a:ea typeface="ＭＳ Ｐゴシック" pitchFamily="34" charset="-128"/>
              </a:rPr>
              <a:t>, par des </a:t>
            </a:r>
            <a:r>
              <a:rPr lang="en-GB" altLang="sr-Latn-RS" sz="2600" i="1" dirty="0" err="1">
                <a:ea typeface="ＭＳ Ｐゴシック" pitchFamily="34" charset="-128"/>
              </a:rPr>
              <a:t>moyens</a:t>
            </a:r>
            <a:r>
              <a:rPr lang="en-GB" altLang="sr-Latn-RS" sz="2600" i="1" dirty="0">
                <a:ea typeface="ＭＳ Ｐゴシック" pitchFamily="34" charset="-128"/>
              </a:rPr>
              <a:t> techniques, des </a:t>
            </a:r>
            <a:r>
              <a:rPr lang="en-GB" altLang="sr-Latn-RS" sz="2600" i="1" dirty="0" err="1">
                <a:ea typeface="ＭＳ Ｐゴシック" pitchFamily="34" charset="-128"/>
              </a:rPr>
              <a:t>données</a:t>
            </a:r>
            <a:r>
              <a:rPr lang="en-GB" altLang="sr-Latn-RS" sz="2600" i="1" dirty="0">
                <a:ea typeface="ＭＳ Ｐゴシック" pitchFamily="34" charset="-128"/>
              </a:rPr>
              <a:t> </a:t>
            </a:r>
            <a:r>
              <a:rPr lang="en-GB" altLang="sr-Latn-RS" sz="2600" i="1" dirty="0" err="1">
                <a:ea typeface="ＭＳ Ｐゴシック" pitchFamily="34" charset="-128"/>
              </a:rPr>
              <a:t>en</a:t>
            </a:r>
            <a:r>
              <a:rPr lang="en-GB" altLang="sr-Latn-RS" sz="2600" i="1" dirty="0">
                <a:ea typeface="ＭＳ Ｐゴシック" pitchFamily="34" charset="-128"/>
              </a:rPr>
              <a:t> temps </a:t>
            </a:r>
            <a:r>
              <a:rPr lang="en-GB" altLang="sr-Latn-RS" sz="2600" i="1" dirty="0" err="1">
                <a:ea typeface="ＭＳ Ｐゴシック" pitchFamily="34" charset="-128"/>
              </a:rPr>
              <a:t>réel</a:t>
            </a:r>
            <a:r>
              <a:rPr lang="en-GB" altLang="sr-Latn-RS" sz="2600" i="1" dirty="0">
                <a:ea typeface="ＭＳ Ｐゴシック" pitchFamily="34" charset="-128"/>
              </a:rPr>
              <a:t>, et </a:t>
            </a:r>
          </a:p>
          <a:p>
            <a:pPr algn="ctr" eaLnBrk="1" hangingPunct="1">
              <a:lnSpc>
                <a:spcPct val="80000"/>
              </a:lnSpc>
              <a:spcBef>
                <a:spcPts val="600"/>
              </a:spcBef>
              <a:spcAft>
                <a:spcPts val="1200"/>
              </a:spcAft>
              <a:defRPr/>
            </a:pPr>
            <a:r>
              <a:rPr lang="en-GB" altLang="sr-Latn-RS" sz="2600" i="1" dirty="0" err="1">
                <a:ea typeface="ＭＳ Ｐゴシック" pitchFamily="34" charset="-128"/>
              </a:rPr>
              <a:t>Pouvoir</a:t>
            </a:r>
            <a:r>
              <a:rPr lang="en-GB" altLang="sr-Latn-RS" sz="2600" i="1" dirty="0">
                <a:ea typeface="ＭＳ Ｐゴシック" pitchFamily="34" charset="-128"/>
              </a:rPr>
              <a:t> de </a:t>
            </a:r>
            <a:r>
              <a:rPr lang="en-GB" altLang="sr-Latn-RS" sz="2600" i="1" dirty="0" err="1">
                <a:ea typeface="ＭＳ Ｐゴシック" pitchFamily="34" charset="-128"/>
              </a:rPr>
              <a:t>contraindre</a:t>
            </a:r>
            <a:r>
              <a:rPr lang="en-GB" altLang="sr-Latn-RS" sz="2600" i="1" dirty="0">
                <a:ea typeface="ＭＳ Ｐゴシック" pitchFamily="34" charset="-128"/>
              </a:rPr>
              <a:t> les </a:t>
            </a:r>
            <a:r>
              <a:rPr lang="en-GB" altLang="sr-Latn-RS" sz="2600" i="1" dirty="0" err="1">
                <a:ea typeface="ＭＳ Ｐゴシック" pitchFamily="34" charset="-128"/>
              </a:rPr>
              <a:t>fournisseurs</a:t>
            </a:r>
            <a:r>
              <a:rPr lang="en-GB" altLang="sr-Latn-RS" sz="2600" i="1" dirty="0">
                <a:ea typeface="ＭＳ Ｐゴシック" pitchFamily="34" charset="-128"/>
              </a:rPr>
              <a:t> de services </a:t>
            </a:r>
            <a:r>
              <a:rPr lang="en-GB" altLang="sr-Latn-RS" sz="2600" i="1" dirty="0" err="1">
                <a:ea typeface="ＭＳ Ｐゴシック" pitchFamily="34" charset="-128"/>
              </a:rPr>
              <a:t>à</a:t>
            </a:r>
            <a:r>
              <a:rPr lang="en-GB" altLang="sr-Latn-RS" sz="2600" i="1" dirty="0">
                <a:ea typeface="ＭＳ Ｐゴシック" pitchFamily="34" charset="-128"/>
              </a:rPr>
              <a:t> </a:t>
            </a:r>
            <a:r>
              <a:rPr lang="en-GB" altLang="sr-Latn-RS" sz="2600" i="1" dirty="0" err="1">
                <a:ea typeface="ＭＳ Ｐゴシック" pitchFamily="34" charset="-128"/>
              </a:rPr>
              <a:t>collecter</a:t>
            </a:r>
            <a:r>
              <a:rPr lang="en-GB" altLang="sr-Latn-RS" sz="2600" i="1" dirty="0">
                <a:ea typeface="ＭＳ Ｐゴシック" pitchFamily="34" charset="-128"/>
              </a:rPr>
              <a:t> </a:t>
            </a:r>
            <a:r>
              <a:rPr lang="en-GB" altLang="sr-Latn-RS" sz="2600" i="1" dirty="0" err="1">
                <a:ea typeface="ＭＳ Ｐゴシック" pitchFamily="34" charset="-128"/>
              </a:rPr>
              <a:t>ou</a:t>
            </a:r>
            <a:r>
              <a:rPr lang="en-GB" altLang="sr-Latn-RS" sz="2600" i="1" dirty="0">
                <a:ea typeface="ＭＳ Ｐゴシック" pitchFamily="34" charset="-128"/>
              </a:rPr>
              <a:t> </a:t>
            </a:r>
            <a:r>
              <a:rPr lang="en-GB" altLang="sr-Latn-RS" sz="2600" i="1" dirty="0" err="1">
                <a:ea typeface="ＭＳ Ｐゴシック" pitchFamily="34" charset="-128"/>
              </a:rPr>
              <a:t>à</a:t>
            </a:r>
            <a:r>
              <a:rPr lang="en-GB" altLang="sr-Latn-RS" sz="2600" i="1" dirty="0">
                <a:ea typeface="ＭＳ Ｐゴシック" pitchFamily="34" charset="-128"/>
              </a:rPr>
              <a:t> </a:t>
            </a:r>
            <a:r>
              <a:rPr lang="en-GB" altLang="sr-Latn-RS" sz="2600" i="1" dirty="0" err="1">
                <a:ea typeface="ＭＳ Ｐゴシック" pitchFamily="34" charset="-128"/>
              </a:rPr>
              <a:t>enregistrer</a:t>
            </a:r>
            <a:r>
              <a:rPr lang="en-GB" altLang="sr-Latn-RS" sz="2600" i="1" dirty="0">
                <a:ea typeface="ＭＳ Ｐゴシック" pitchFamily="34" charset="-128"/>
              </a:rPr>
              <a:t> les </a:t>
            </a:r>
            <a:r>
              <a:rPr lang="en-GB" altLang="sr-Latn-RS" sz="2600" i="1" dirty="0" err="1">
                <a:ea typeface="ＭＳ Ｐゴシック" pitchFamily="34" charset="-128"/>
              </a:rPr>
              <a:t>données</a:t>
            </a:r>
            <a:r>
              <a:rPr lang="en-GB" altLang="sr-Latn-RS" sz="2600" i="1" dirty="0">
                <a:ea typeface="ＭＳ Ｐゴシック" pitchFamily="34" charset="-128"/>
              </a:rPr>
              <a:t> de </a:t>
            </a:r>
            <a:r>
              <a:rPr lang="en-GB" altLang="sr-Latn-RS" sz="2600" i="1" dirty="0" err="1">
                <a:ea typeface="ＭＳ Ｐゴシック" pitchFamily="34" charset="-128"/>
              </a:rPr>
              <a:t>leurs</a:t>
            </a:r>
            <a:r>
              <a:rPr lang="en-GB" altLang="sr-Latn-RS" sz="2600" i="1" dirty="0">
                <a:ea typeface="ＭＳ Ｐゴシック" pitchFamily="34" charset="-128"/>
              </a:rPr>
              <a:t> clients, </a:t>
            </a:r>
            <a:r>
              <a:rPr lang="en-GB" altLang="sr-Latn-RS" sz="2600" i="1" dirty="0" err="1">
                <a:ea typeface="ＭＳ Ｐゴシック" pitchFamily="34" charset="-128"/>
              </a:rPr>
              <a:t>en</a:t>
            </a:r>
            <a:r>
              <a:rPr lang="en-GB" altLang="sr-Latn-RS" sz="2600" i="1" dirty="0">
                <a:ea typeface="ＭＳ Ｐゴシック" pitchFamily="34" charset="-128"/>
              </a:rPr>
              <a:t> temps </a:t>
            </a:r>
            <a:r>
              <a:rPr lang="en-GB" altLang="sr-Latn-RS" sz="2600" i="1" dirty="0" err="1">
                <a:ea typeface="ＭＳ Ｐゴシック" pitchFamily="34" charset="-128"/>
              </a:rPr>
              <a:t>réel</a:t>
            </a:r>
            <a:r>
              <a:rPr lang="en-GB" altLang="sr-Latn-RS" sz="2600" i="1" dirty="0">
                <a:ea typeface="ＭＳ Ｐゴシック" pitchFamily="34" charset="-128"/>
              </a:rPr>
              <a:t>.</a:t>
            </a:r>
          </a:p>
        </p:txBody>
      </p:sp>
    </p:spTree>
    <p:extLst>
      <p:ext uri="{BB962C8B-B14F-4D97-AF65-F5344CB8AC3E}">
        <p14:creationId xmlns:p14="http://schemas.microsoft.com/office/powerpoint/2010/main" val="30235404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130782" y="1237505"/>
            <a:ext cx="4476172" cy="5355312"/>
          </a:xfrm>
          <a:prstGeom prst="rect">
            <a:avLst/>
          </a:prstGeom>
        </p:spPr>
        <p:txBody>
          <a:bodyPr wrap="square">
            <a:spAutoFit/>
          </a:bodyPr>
          <a:lstStyle/>
          <a:p>
            <a:pPr algn="just"/>
            <a:r>
              <a:rPr lang="fr-FR" dirty="0"/>
              <a:t>1 Chaque Partie adopte les mesures législatives et autres qui se révèlent nécessaires pour habiliter ses autorités compétentes:</a:t>
            </a:r>
          </a:p>
          <a:p>
            <a:pPr algn="just"/>
            <a:r>
              <a:rPr lang="fr-FR" dirty="0"/>
              <a:t>a à </a:t>
            </a:r>
            <a:r>
              <a:rPr lang="fr-FR" b="1" dirty="0">
                <a:solidFill>
                  <a:srgbClr val="FF0000"/>
                </a:solidFill>
              </a:rPr>
              <a:t>collecter ou enregistrer </a:t>
            </a:r>
            <a:r>
              <a:rPr lang="fr-FR" dirty="0"/>
              <a:t>par l’application de moyens techniques existant sur son territoire, et</a:t>
            </a:r>
          </a:p>
          <a:p>
            <a:pPr algn="just"/>
            <a:r>
              <a:rPr lang="fr-FR" dirty="0"/>
              <a:t>b à </a:t>
            </a:r>
            <a:r>
              <a:rPr lang="fr-FR" b="1" dirty="0">
                <a:solidFill>
                  <a:srgbClr val="FF0000"/>
                </a:solidFill>
              </a:rPr>
              <a:t>obliger un fournisseur de services</a:t>
            </a:r>
            <a:r>
              <a:rPr lang="fr-FR" dirty="0"/>
              <a:t>, dans le cadre de ses capacités techniques existantes:</a:t>
            </a:r>
          </a:p>
          <a:p>
            <a:pPr algn="just"/>
            <a:r>
              <a:rPr lang="fr-FR" dirty="0"/>
              <a:t>	i  à </a:t>
            </a:r>
            <a:r>
              <a:rPr lang="fr-FR" b="1" dirty="0">
                <a:solidFill>
                  <a:srgbClr val="FF0000"/>
                </a:solidFill>
              </a:rPr>
              <a:t>collecter ou à enregistrer </a:t>
            </a:r>
            <a:r>
              <a:rPr lang="fr-FR" dirty="0"/>
              <a:t>par 	l’application de moyens techniques 	existant sur son territoire, ou</a:t>
            </a:r>
          </a:p>
          <a:p>
            <a:pPr algn="just"/>
            <a:r>
              <a:rPr lang="fr-FR" dirty="0"/>
              <a:t>	iii à </a:t>
            </a:r>
            <a:r>
              <a:rPr lang="fr-FR" b="1" dirty="0">
                <a:solidFill>
                  <a:srgbClr val="FF0000"/>
                </a:solidFill>
              </a:rPr>
              <a:t>prêter aux autorités compétentes 	son concours et son assistance </a:t>
            </a:r>
            <a:r>
              <a:rPr lang="fr-FR" dirty="0"/>
              <a:t>pour 	collecter ou enregistrer,</a:t>
            </a:r>
          </a:p>
          <a:p>
            <a:pPr algn="just"/>
            <a:r>
              <a:rPr lang="fr-FR" dirty="0"/>
              <a:t>en temps réel, les données relatives au trafic associées à des communications spécifiques transmises sur son territoire au moyen d’un système informatique. </a:t>
            </a:r>
            <a:endParaRPr lang="en-US"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237505"/>
            <a:ext cx="4414945" cy="4893647"/>
          </a:xfrm>
          <a:prstGeom prst="rect">
            <a:avLst/>
          </a:prstGeom>
        </p:spPr>
        <p:txBody>
          <a:bodyPr wrap="square">
            <a:spAutoFit/>
          </a:bodyPr>
          <a:lstStyle/>
          <a:p>
            <a:pPr marL="342900" indent="-342900" algn="just">
              <a:buFont typeface="Arial" panose="020B0604020202020204" pitchFamily="34" charset="0"/>
              <a:buChar char="•"/>
            </a:pPr>
            <a:r>
              <a:rPr lang="en-US" sz="2400" dirty="0" err="1"/>
              <a:t>L'autorité</a:t>
            </a:r>
            <a:r>
              <a:rPr lang="en-US" sz="2400" dirty="0"/>
              <a:t> </a:t>
            </a:r>
            <a:r>
              <a:rPr lang="en-US" sz="2400" dirty="0" err="1"/>
              <a:t>compétente</a:t>
            </a:r>
            <a:r>
              <a:rPr lang="en-US" sz="2400" dirty="0"/>
              <a:t> a le </a:t>
            </a:r>
            <a:r>
              <a:rPr lang="en-US" sz="2400" dirty="0" err="1"/>
              <a:t>pouvoir</a:t>
            </a:r>
            <a:r>
              <a:rPr lang="en-US" sz="2400" dirty="0"/>
              <a:t> de :</a:t>
            </a:r>
          </a:p>
          <a:p>
            <a:pPr marL="800100" lvl="1" indent="-342900" algn="just">
              <a:buFont typeface="Arial" panose="020B0604020202020204" pitchFamily="34" charset="0"/>
              <a:buChar char="•"/>
            </a:pPr>
            <a:r>
              <a:rPr lang="en-US" sz="2400" dirty="0" err="1"/>
              <a:t>collecter</a:t>
            </a:r>
            <a:r>
              <a:rPr lang="en-US" sz="2400" dirty="0"/>
              <a:t> </a:t>
            </a:r>
            <a:r>
              <a:rPr lang="en-US" sz="2400" dirty="0" err="1"/>
              <a:t>ou</a:t>
            </a:r>
            <a:r>
              <a:rPr lang="en-US" sz="2400" dirty="0"/>
              <a:t> </a:t>
            </a:r>
            <a:r>
              <a:rPr lang="en-US" sz="2400" dirty="0" err="1"/>
              <a:t>enregistrer</a:t>
            </a:r>
            <a:r>
              <a:rPr lang="en-US" sz="2400" dirty="0"/>
              <a:t> </a:t>
            </a:r>
            <a:r>
              <a:rPr lang="en-US" sz="2400" dirty="0" err="1"/>
              <a:t>directement</a:t>
            </a:r>
            <a:r>
              <a:rPr lang="en-US" sz="2400" dirty="0"/>
              <a:t> les </a:t>
            </a:r>
            <a:r>
              <a:rPr lang="en-US" sz="2400" dirty="0" err="1"/>
              <a:t>données</a:t>
            </a:r>
            <a:r>
              <a:rPr lang="en-US" sz="2400" dirty="0"/>
              <a:t> relatives au </a:t>
            </a:r>
            <a:r>
              <a:rPr lang="en-US" sz="2400" dirty="0" err="1"/>
              <a:t>trafic</a:t>
            </a:r>
            <a:r>
              <a:rPr lang="en-US" sz="2400" dirty="0"/>
              <a:t> ;</a:t>
            </a:r>
          </a:p>
          <a:p>
            <a:pPr marL="800100" lvl="1" indent="-342900" algn="just">
              <a:buFont typeface="Arial" panose="020B0604020202020204" pitchFamily="34" charset="0"/>
              <a:buChar char="•"/>
            </a:pPr>
            <a:r>
              <a:rPr lang="en-US" sz="2400" dirty="0"/>
              <a:t>obliger un </a:t>
            </a:r>
            <a:r>
              <a:rPr lang="en-US" sz="2400" dirty="0" err="1"/>
              <a:t>prestataire</a:t>
            </a:r>
            <a:r>
              <a:rPr lang="en-US" sz="2400" dirty="0"/>
              <a:t> de services </a:t>
            </a:r>
            <a:r>
              <a:rPr lang="en-US" sz="2400" dirty="0" err="1"/>
              <a:t>à</a:t>
            </a:r>
            <a:r>
              <a:rPr lang="en-US" sz="2400" dirty="0"/>
              <a:t> </a:t>
            </a:r>
            <a:r>
              <a:rPr lang="en-US" sz="2400" dirty="0" err="1"/>
              <a:t>collecter</a:t>
            </a:r>
            <a:r>
              <a:rPr lang="en-US" sz="2400" dirty="0"/>
              <a:t> </a:t>
            </a:r>
            <a:r>
              <a:rPr lang="en-US" sz="2400" dirty="0" err="1"/>
              <a:t>ou</a:t>
            </a:r>
            <a:r>
              <a:rPr lang="en-US" sz="2400" dirty="0"/>
              <a:t> </a:t>
            </a:r>
            <a:r>
              <a:rPr lang="en-US" sz="2400" dirty="0" err="1"/>
              <a:t>à</a:t>
            </a:r>
            <a:r>
              <a:rPr lang="en-US" sz="2400" dirty="0"/>
              <a:t> </a:t>
            </a:r>
            <a:r>
              <a:rPr lang="en-US" sz="2400" dirty="0" err="1"/>
              <a:t>enregistrer</a:t>
            </a:r>
            <a:r>
              <a:rPr lang="en-US" sz="2400" dirty="0"/>
              <a:t> des </a:t>
            </a:r>
            <a:r>
              <a:rPr lang="en-US" sz="2400" dirty="0" err="1"/>
              <a:t>données</a:t>
            </a:r>
            <a:r>
              <a:rPr lang="en-US" sz="2400" dirty="0"/>
              <a:t> relatives au </a:t>
            </a:r>
            <a:r>
              <a:rPr lang="en-US" sz="2400" dirty="0" err="1"/>
              <a:t>trafic</a:t>
            </a:r>
            <a:r>
              <a:rPr lang="en-US" sz="2400" dirty="0"/>
              <a:t> ;</a:t>
            </a:r>
          </a:p>
          <a:p>
            <a:pPr marL="800100" lvl="1" indent="-342900" algn="just">
              <a:buFont typeface="Arial" panose="020B0604020202020204" pitchFamily="34" charset="0"/>
              <a:buChar char="•"/>
            </a:pPr>
            <a:r>
              <a:rPr lang="en-US" sz="2400" dirty="0"/>
              <a:t>obliger un </a:t>
            </a:r>
            <a:r>
              <a:rPr lang="en-US" sz="2400" dirty="0" err="1"/>
              <a:t>fournisseur</a:t>
            </a:r>
            <a:r>
              <a:rPr lang="en-US" sz="2400" dirty="0"/>
              <a:t> de services </a:t>
            </a:r>
            <a:r>
              <a:rPr lang="en-US" sz="2400" dirty="0" err="1"/>
              <a:t>à</a:t>
            </a:r>
            <a:r>
              <a:rPr lang="en-US" sz="2400" dirty="0"/>
              <a:t> </a:t>
            </a:r>
            <a:r>
              <a:rPr lang="en-US" sz="2400" dirty="0" err="1"/>
              <a:t>coopérer</a:t>
            </a:r>
            <a:r>
              <a:rPr lang="en-US" sz="2400" dirty="0"/>
              <a:t> et </a:t>
            </a:r>
            <a:r>
              <a:rPr lang="en-US" sz="2400" dirty="0" err="1"/>
              <a:t>à</a:t>
            </a:r>
            <a:r>
              <a:rPr lang="en-US" sz="2400" dirty="0"/>
              <a:t> aider </a:t>
            </a:r>
            <a:r>
              <a:rPr lang="en-US" sz="2400" dirty="0" err="1"/>
              <a:t>l'autorité</a:t>
            </a:r>
            <a:r>
              <a:rPr lang="en-US" sz="2400" dirty="0"/>
              <a:t> </a:t>
            </a:r>
            <a:r>
              <a:rPr lang="en-US" sz="2400" dirty="0" err="1"/>
              <a:t>compétente</a:t>
            </a:r>
            <a:r>
              <a:rPr lang="en-US" sz="2400" dirty="0"/>
              <a:t>. </a:t>
            </a:r>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err="1">
                <a:solidFill>
                  <a:schemeClr val="bg1"/>
                </a:solidFill>
                <a:latin typeface="Verdana" panose="020B0604030504040204" pitchFamily="34" charset="0"/>
                <a:ea typeface="Verdana" panose="020B0604030504040204" pitchFamily="34" charset="0"/>
                <a:cs typeface="Verdana" charset="0"/>
              </a:rPr>
              <a:t>Collecte</a:t>
            </a:r>
            <a:r>
              <a:rPr lang="en-GB" sz="3000" dirty="0">
                <a:solidFill>
                  <a:schemeClr val="bg1"/>
                </a:solidFill>
                <a:latin typeface="Verdana" panose="020B0604030504040204" pitchFamily="34" charset="0"/>
                <a:ea typeface="Verdana" panose="020B0604030504040204" pitchFamily="34" charset="0"/>
                <a:cs typeface="Verdana" charset="0"/>
              </a:rPr>
              <a:t> </a:t>
            </a:r>
            <a:r>
              <a:rPr lang="en-GB" sz="3000" dirty="0" err="1">
                <a:solidFill>
                  <a:schemeClr val="bg1"/>
                </a:solidFill>
                <a:latin typeface="Verdana" panose="020B0604030504040204" pitchFamily="34" charset="0"/>
                <a:ea typeface="Verdana" panose="020B0604030504040204" pitchFamily="34" charset="0"/>
                <a:cs typeface="Verdana" charset="0"/>
              </a:rPr>
              <a:t>en</a:t>
            </a:r>
            <a:r>
              <a:rPr lang="en-GB" sz="3000" dirty="0">
                <a:solidFill>
                  <a:schemeClr val="bg1"/>
                </a:solidFill>
                <a:latin typeface="Verdana" panose="020B0604030504040204" pitchFamily="34" charset="0"/>
                <a:ea typeface="Verdana" panose="020B0604030504040204" pitchFamily="34" charset="0"/>
                <a:cs typeface="Verdana" charset="0"/>
              </a:rPr>
              <a:t> temps </a:t>
            </a:r>
            <a:r>
              <a:rPr lang="en-GB" sz="3000" dirty="0" err="1">
                <a:solidFill>
                  <a:schemeClr val="bg1"/>
                </a:solidFill>
                <a:latin typeface="Verdana" panose="020B0604030504040204" pitchFamily="34" charset="0"/>
                <a:ea typeface="Verdana" panose="020B0604030504040204" pitchFamily="34" charset="0"/>
                <a:cs typeface="Verdana" charset="0"/>
              </a:rPr>
              <a:t>réel</a:t>
            </a:r>
            <a:r>
              <a:rPr lang="en-GB" sz="3000" dirty="0">
                <a:solidFill>
                  <a:schemeClr val="bg1"/>
                </a:solidFill>
                <a:latin typeface="Verdana" panose="020B0604030504040204" pitchFamily="34" charset="0"/>
                <a:ea typeface="Verdana" panose="020B0604030504040204" pitchFamily="34" charset="0"/>
                <a:cs typeface="Verdana" charset="0"/>
              </a:rPr>
              <a:t> des </a:t>
            </a:r>
            <a:r>
              <a:rPr lang="en-GB" sz="3000" dirty="0" err="1">
                <a:solidFill>
                  <a:schemeClr val="bg1"/>
                </a:solidFill>
                <a:latin typeface="Verdana" panose="020B0604030504040204" pitchFamily="34" charset="0"/>
                <a:ea typeface="Verdana" panose="020B0604030504040204" pitchFamily="34" charset="0"/>
                <a:cs typeface="Verdana" charset="0"/>
              </a:rPr>
              <a:t>données</a:t>
            </a:r>
            <a:r>
              <a:rPr lang="en-GB" sz="3000" dirty="0">
                <a:solidFill>
                  <a:schemeClr val="bg1"/>
                </a:solidFill>
                <a:latin typeface="Verdana" panose="020B0604030504040204" pitchFamily="34" charset="0"/>
                <a:ea typeface="Verdana" panose="020B0604030504040204" pitchFamily="34" charset="0"/>
                <a:cs typeface="Verdana" charset="0"/>
              </a:rPr>
              <a:t> relatives au </a:t>
            </a:r>
            <a:r>
              <a:rPr lang="en-GB" sz="3000" dirty="0" err="1">
                <a:solidFill>
                  <a:schemeClr val="bg1"/>
                </a:solidFill>
                <a:latin typeface="Verdana" panose="020B0604030504040204" pitchFamily="34" charset="0"/>
                <a:ea typeface="Verdana" panose="020B0604030504040204" pitchFamily="34" charset="0"/>
                <a:cs typeface="Verdana" charset="0"/>
              </a:rPr>
              <a:t>trafic</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40652798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2308324"/>
          </a:xfrm>
          <a:prstGeom prst="rect">
            <a:avLst/>
          </a:prstGeom>
        </p:spPr>
        <p:txBody>
          <a:bodyPr wrap="square">
            <a:spAutoFit/>
          </a:bodyPr>
          <a:lstStyle/>
          <a:p>
            <a:pPr marL="342900" indent="-342900" algn="just">
              <a:buFont typeface="Arial" panose="020B0604020202020204" pitchFamily="34" charset="0"/>
              <a:buChar char="•"/>
            </a:pPr>
            <a:r>
              <a:rPr lang="en-US" sz="2400" dirty="0"/>
              <a:t>Les </a:t>
            </a:r>
            <a:r>
              <a:rPr lang="en-US" sz="2400" dirty="0" err="1"/>
              <a:t>moyens</a:t>
            </a:r>
            <a:r>
              <a:rPr lang="en-US" sz="2400" dirty="0"/>
              <a:t> techniques </a:t>
            </a:r>
            <a:r>
              <a:rPr lang="en-US" sz="2400" dirty="0" err="1"/>
              <a:t>n'ont</a:t>
            </a:r>
            <a:r>
              <a:rPr lang="en-US" sz="2400" dirty="0"/>
              <a:t> pas </a:t>
            </a:r>
            <a:r>
              <a:rPr lang="en-US" sz="2400" dirty="0" err="1"/>
              <a:t>été</a:t>
            </a:r>
            <a:r>
              <a:rPr lang="en-US" sz="2400" dirty="0"/>
              <a:t> </a:t>
            </a:r>
            <a:r>
              <a:rPr lang="en-US" sz="2400" dirty="0" err="1"/>
              <a:t>définis</a:t>
            </a:r>
            <a:endParaRPr lang="en-US" sz="2400" dirty="0"/>
          </a:p>
          <a:p>
            <a:pPr marL="342900" indent="-342900" algn="just">
              <a:buFont typeface="Arial" panose="020B0604020202020204" pitchFamily="34" charset="0"/>
              <a:buChar char="•"/>
            </a:pPr>
            <a:r>
              <a:rPr lang="en-US" sz="2400" dirty="0"/>
              <a:t>Tout </a:t>
            </a:r>
            <a:r>
              <a:rPr lang="en-US" sz="2400" dirty="0" err="1"/>
              <a:t>moyen</a:t>
            </a:r>
            <a:r>
              <a:rPr lang="en-US" sz="2400" dirty="0"/>
              <a:t> technique peut </a:t>
            </a:r>
            <a:r>
              <a:rPr lang="en-US" sz="2400" dirty="0" err="1"/>
              <a:t>être</a:t>
            </a:r>
            <a:r>
              <a:rPr lang="en-US" sz="2400" dirty="0"/>
              <a:t> </a:t>
            </a:r>
            <a:r>
              <a:rPr lang="en-US" sz="2400" dirty="0" err="1"/>
              <a:t>utilisé</a:t>
            </a:r>
            <a:r>
              <a:rPr lang="en-US" sz="2400" dirty="0"/>
              <a:t> pour </a:t>
            </a:r>
            <a:r>
              <a:rPr lang="en-US" sz="2400" dirty="0" err="1"/>
              <a:t>collecter</a:t>
            </a:r>
            <a:r>
              <a:rPr lang="en-US" sz="2400" dirty="0"/>
              <a:t> des </a:t>
            </a:r>
            <a:r>
              <a:rPr lang="en-US" sz="2400" dirty="0" err="1"/>
              <a:t>données</a:t>
            </a:r>
            <a:r>
              <a:rPr lang="en-US" sz="2400" dirty="0"/>
              <a:t> relatives au </a:t>
            </a:r>
            <a:r>
              <a:rPr lang="en-US" sz="2400" dirty="0" err="1"/>
              <a:t>trafic</a:t>
            </a:r>
            <a:r>
              <a:rPr lang="en-US" sz="2400" dirty="0"/>
              <a:t> (</a:t>
            </a:r>
            <a:r>
              <a:rPr lang="en-US" sz="2400" dirty="0" err="1"/>
              <a:t>neutralité</a:t>
            </a:r>
            <a:r>
              <a:rPr lang="en-US" sz="2400" dirty="0"/>
              <a:t> </a:t>
            </a:r>
            <a:r>
              <a:rPr lang="en-US" sz="2400" dirty="0" err="1"/>
              <a:t>technologique</a:t>
            </a:r>
            <a:r>
              <a:rPr lang="en-US" sz="2400" dirty="0"/>
              <a:t>). </a:t>
            </a:r>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274763"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err="1">
                <a:solidFill>
                  <a:schemeClr val="bg1"/>
                </a:solidFill>
                <a:latin typeface="Verdana" panose="020B0604030504040204" pitchFamily="34" charset="0"/>
                <a:ea typeface="Verdana" panose="020B0604030504040204" pitchFamily="34" charset="0"/>
                <a:cs typeface="Verdana" charset="0"/>
              </a:rPr>
              <a:t>Collecte</a:t>
            </a:r>
            <a:r>
              <a:rPr lang="en-GB" sz="3000" dirty="0">
                <a:solidFill>
                  <a:schemeClr val="bg1"/>
                </a:solidFill>
                <a:latin typeface="Verdana" panose="020B0604030504040204" pitchFamily="34" charset="0"/>
                <a:ea typeface="Verdana" panose="020B0604030504040204" pitchFamily="34" charset="0"/>
                <a:cs typeface="Verdana" charset="0"/>
              </a:rPr>
              <a:t> </a:t>
            </a:r>
            <a:r>
              <a:rPr lang="en-GB" sz="3000" dirty="0" err="1">
                <a:solidFill>
                  <a:schemeClr val="bg1"/>
                </a:solidFill>
                <a:latin typeface="Verdana" panose="020B0604030504040204" pitchFamily="34" charset="0"/>
                <a:ea typeface="Verdana" panose="020B0604030504040204" pitchFamily="34" charset="0"/>
                <a:cs typeface="Verdana" charset="0"/>
              </a:rPr>
              <a:t>en</a:t>
            </a:r>
            <a:r>
              <a:rPr lang="en-GB" sz="3000" dirty="0">
                <a:solidFill>
                  <a:schemeClr val="bg1"/>
                </a:solidFill>
                <a:latin typeface="Verdana" panose="020B0604030504040204" pitchFamily="34" charset="0"/>
                <a:ea typeface="Verdana" panose="020B0604030504040204" pitchFamily="34" charset="0"/>
                <a:cs typeface="Verdana" charset="0"/>
              </a:rPr>
              <a:t> temps </a:t>
            </a:r>
            <a:r>
              <a:rPr lang="en-GB" sz="3000" dirty="0" err="1">
                <a:solidFill>
                  <a:schemeClr val="bg1"/>
                </a:solidFill>
                <a:latin typeface="Verdana" panose="020B0604030504040204" pitchFamily="34" charset="0"/>
                <a:ea typeface="Verdana" panose="020B0604030504040204" pitchFamily="34" charset="0"/>
                <a:cs typeface="Verdana" charset="0"/>
              </a:rPr>
              <a:t>réel</a:t>
            </a:r>
            <a:r>
              <a:rPr lang="en-GB" sz="3000" dirty="0">
                <a:solidFill>
                  <a:schemeClr val="bg1"/>
                </a:solidFill>
                <a:latin typeface="Verdana" panose="020B0604030504040204" pitchFamily="34" charset="0"/>
                <a:ea typeface="Verdana" panose="020B0604030504040204" pitchFamily="34" charset="0"/>
                <a:cs typeface="Verdana" charset="0"/>
              </a:rPr>
              <a:t> des </a:t>
            </a:r>
            <a:r>
              <a:rPr lang="en-GB" sz="3000" dirty="0" err="1">
                <a:solidFill>
                  <a:schemeClr val="bg1"/>
                </a:solidFill>
                <a:latin typeface="Verdana" panose="020B0604030504040204" pitchFamily="34" charset="0"/>
                <a:ea typeface="Verdana" panose="020B0604030504040204" pitchFamily="34" charset="0"/>
                <a:cs typeface="Verdana" charset="0"/>
              </a:rPr>
              <a:t>données</a:t>
            </a:r>
            <a:r>
              <a:rPr lang="en-GB" sz="3000" dirty="0">
                <a:solidFill>
                  <a:schemeClr val="bg1"/>
                </a:solidFill>
                <a:latin typeface="Verdana" panose="020B0604030504040204" pitchFamily="34" charset="0"/>
                <a:ea typeface="Verdana" panose="020B0604030504040204" pitchFamily="34" charset="0"/>
                <a:cs typeface="Verdana" charset="0"/>
              </a:rPr>
              <a:t> relatives au </a:t>
            </a:r>
            <a:r>
              <a:rPr lang="en-GB" sz="3000" dirty="0" err="1">
                <a:solidFill>
                  <a:schemeClr val="bg1"/>
                </a:solidFill>
                <a:latin typeface="Verdana" panose="020B0604030504040204" pitchFamily="34" charset="0"/>
                <a:ea typeface="Verdana" panose="020B0604030504040204" pitchFamily="34" charset="0"/>
                <a:cs typeface="Verdana" charset="0"/>
              </a:rPr>
              <a:t>trafic</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2">
            <a:extLst>
              <a:ext uri="{FF2B5EF4-FFF2-40B4-BE49-F238E27FC236}">
                <a16:creationId xmlns:a16="http://schemas.microsoft.com/office/drawing/2014/main" xmlns="" id="{4DB7499C-91CC-4B8E-BAE5-19AEBA9384C1}"/>
              </a:ext>
            </a:extLst>
          </p:cNvPr>
          <p:cNvSpPr/>
          <p:nvPr/>
        </p:nvSpPr>
        <p:spPr>
          <a:xfrm>
            <a:off x="130782" y="1237505"/>
            <a:ext cx="4476172" cy="5355312"/>
          </a:xfrm>
          <a:prstGeom prst="rect">
            <a:avLst/>
          </a:prstGeom>
        </p:spPr>
        <p:txBody>
          <a:bodyPr wrap="square">
            <a:spAutoFit/>
          </a:bodyPr>
          <a:lstStyle/>
          <a:p>
            <a:pPr algn="just"/>
            <a:r>
              <a:rPr lang="fr-FR" dirty="0"/>
              <a:t>1 Chaque Partie adopte les mesures législatives et autres qui se révèlent nécessaires pour habiliter ses autorités compétentes:</a:t>
            </a:r>
          </a:p>
          <a:p>
            <a:pPr algn="just"/>
            <a:r>
              <a:rPr lang="fr-FR" dirty="0"/>
              <a:t>a à collecter ou enregistrer par l’application de </a:t>
            </a:r>
            <a:r>
              <a:rPr lang="fr-FR" b="1" dirty="0">
                <a:solidFill>
                  <a:srgbClr val="FF0000"/>
                </a:solidFill>
              </a:rPr>
              <a:t>moyens techniques </a:t>
            </a:r>
            <a:r>
              <a:rPr lang="fr-FR" dirty="0"/>
              <a:t>existant sur son territoire, et</a:t>
            </a:r>
          </a:p>
          <a:p>
            <a:pPr algn="just"/>
            <a:r>
              <a:rPr lang="fr-FR" dirty="0"/>
              <a:t>b à obliger un fournisseur de services, dans le cadre de ses capacités techniques existantes:</a:t>
            </a:r>
          </a:p>
          <a:p>
            <a:pPr algn="just"/>
            <a:r>
              <a:rPr lang="fr-FR" dirty="0"/>
              <a:t>	i  à collecter ou à enregistrer par 	l’application de </a:t>
            </a:r>
            <a:r>
              <a:rPr lang="fr-FR" b="1" dirty="0">
                <a:solidFill>
                  <a:srgbClr val="FF0000"/>
                </a:solidFill>
              </a:rPr>
              <a:t>moyens techniques </a:t>
            </a:r>
            <a:r>
              <a:rPr lang="fr-FR" dirty="0"/>
              <a:t>	existant sur son territoire, ou</a:t>
            </a:r>
          </a:p>
          <a:p>
            <a:pPr algn="just"/>
            <a:r>
              <a:rPr lang="fr-FR" dirty="0"/>
              <a:t>	iii à prêter aux autorités compétentes 	son concours et son assistance pour 	collecter ou enregistrer,</a:t>
            </a:r>
          </a:p>
          <a:p>
            <a:pPr algn="just"/>
            <a:r>
              <a:rPr lang="fr-FR" dirty="0"/>
              <a:t>en temps réel, les données relatives au trafic associées à des communications spécifiques transmises sur son territoire au moyen d’un système informatique. </a:t>
            </a:r>
            <a:endParaRPr lang="en-US" dirty="0"/>
          </a:p>
        </p:txBody>
      </p:sp>
    </p:spTree>
    <p:extLst>
      <p:ext uri="{BB962C8B-B14F-4D97-AF65-F5344CB8AC3E}">
        <p14:creationId xmlns:p14="http://schemas.microsoft.com/office/powerpoint/2010/main" val="3829448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4708981"/>
          </a:xfrm>
          <a:prstGeom prst="rect">
            <a:avLst/>
          </a:prstGeom>
        </p:spPr>
        <p:txBody>
          <a:bodyPr wrap="square">
            <a:spAutoFit/>
          </a:bodyPr>
          <a:lstStyle/>
          <a:p>
            <a:pPr marL="342900" indent="-342900" algn="just">
              <a:buFont typeface="Arial" panose="020B0604020202020204" pitchFamily="34" charset="0"/>
              <a:buChar char="•"/>
            </a:pPr>
            <a:r>
              <a:rPr lang="en-US" sz="2000" dirty="0" err="1"/>
              <a:t>L'obligation</a:t>
            </a:r>
            <a:r>
              <a:rPr lang="en-US" sz="2000" dirty="0"/>
              <a:t> </a:t>
            </a:r>
            <a:r>
              <a:rPr lang="en-US" sz="2000" dirty="0" err="1"/>
              <a:t>imposée</a:t>
            </a:r>
            <a:r>
              <a:rPr lang="en-US" sz="2000" dirty="0"/>
              <a:t> aux </a:t>
            </a:r>
            <a:r>
              <a:rPr lang="en-US" sz="2000" dirty="0" err="1"/>
              <a:t>fournisseurs</a:t>
            </a:r>
            <a:r>
              <a:rPr lang="en-US" sz="2000" dirty="0"/>
              <a:t> de services ne </a:t>
            </a:r>
            <a:r>
              <a:rPr lang="en-US" sz="2000" dirty="0" err="1"/>
              <a:t>dépassera</a:t>
            </a:r>
            <a:r>
              <a:rPr lang="en-US" sz="2000" dirty="0"/>
              <a:t> pas les </a:t>
            </a:r>
            <a:r>
              <a:rPr lang="en-US" sz="2000" dirty="0" err="1"/>
              <a:t>capacités</a:t>
            </a:r>
            <a:r>
              <a:rPr lang="en-US" sz="2000" dirty="0"/>
              <a:t> techniques </a:t>
            </a:r>
            <a:r>
              <a:rPr lang="en-US" sz="2000" dirty="0" err="1"/>
              <a:t>existantes</a:t>
            </a:r>
            <a:r>
              <a:rPr lang="en-US" sz="2000" dirty="0"/>
              <a:t> (que </a:t>
            </a:r>
            <a:r>
              <a:rPr lang="en-US" sz="2000" dirty="0" err="1"/>
              <a:t>ces</a:t>
            </a:r>
            <a:r>
              <a:rPr lang="en-US" sz="2000" dirty="0"/>
              <a:t> </a:t>
            </a:r>
            <a:r>
              <a:rPr lang="en-US" sz="2000" dirty="0" err="1"/>
              <a:t>caractéristiques</a:t>
            </a:r>
            <a:r>
              <a:rPr lang="en-US" sz="2000" dirty="0"/>
              <a:t> techniques </a:t>
            </a:r>
            <a:r>
              <a:rPr lang="en-US" sz="2000" dirty="0" err="1"/>
              <a:t>soient</a:t>
            </a:r>
            <a:r>
              <a:rPr lang="en-US" sz="2000" dirty="0"/>
              <a:t> </a:t>
            </a:r>
            <a:r>
              <a:rPr lang="en-US" sz="2000" dirty="0" err="1"/>
              <a:t>ou</a:t>
            </a:r>
            <a:r>
              <a:rPr lang="en-US" sz="2000" dirty="0"/>
              <a:t> non </a:t>
            </a:r>
            <a:r>
              <a:rPr lang="en-US" sz="2000" dirty="0" err="1"/>
              <a:t>utilisées</a:t>
            </a:r>
            <a:r>
              <a:rPr lang="en-US" sz="2000" dirty="0"/>
              <a:t> </a:t>
            </a:r>
            <a:r>
              <a:rPr lang="en-US" sz="2000" dirty="0" err="1"/>
              <a:t>habituellement</a:t>
            </a:r>
            <a:r>
              <a:rPr lang="en-US" sz="2000" dirty="0"/>
              <a:t> pour </a:t>
            </a:r>
            <a:r>
              <a:rPr lang="en-US" sz="2000" dirty="0" err="1"/>
              <a:t>enregistrer</a:t>
            </a:r>
            <a:r>
              <a:rPr lang="en-US" sz="2000" dirty="0"/>
              <a:t> les </a:t>
            </a:r>
            <a:r>
              <a:rPr lang="en-US" sz="2000" dirty="0" err="1"/>
              <a:t>données</a:t>
            </a:r>
            <a:r>
              <a:rPr lang="en-US" sz="2000" dirty="0"/>
              <a:t> relatives au </a:t>
            </a:r>
            <a:r>
              <a:rPr lang="en-US" sz="2000" dirty="0" err="1"/>
              <a:t>trafic</a:t>
            </a:r>
            <a:r>
              <a:rPr lang="en-US" sz="2000" dirty="0"/>
              <a:t>).</a:t>
            </a:r>
          </a:p>
          <a:p>
            <a:pPr marL="342900" indent="-342900" algn="just">
              <a:buFont typeface="Arial" panose="020B0604020202020204" pitchFamily="34" charset="0"/>
              <a:buChar char="•"/>
            </a:pPr>
            <a:r>
              <a:rPr lang="en-US" sz="2000" dirty="0" err="1"/>
              <a:t>N'impose</a:t>
            </a:r>
            <a:r>
              <a:rPr lang="en-US" sz="2000" dirty="0"/>
              <a:t> pas aux </a:t>
            </a:r>
            <a:r>
              <a:rPr lang="en-US" sz="2000" dirty="0" err="1"/>
              <a:t>fournisseurs</a:t>
            </a:r>
            <a:r>
              <a:rPr lang="en-US" sz="2000" dirty="0"/>
              <a:t> de services </a:t>
            </a:r>
            <a:r>
              <a:rPr lang="en-US" sz="2000" dirty="0" err="1"/>
              <a:t>l'obligation</a:t>
            </a:r>
            <a:r>
              <a:rPr lang="en-US" sz="2000" dirty="0"/>
              <a:t> de </a:t>
            </a:r>
          </a:p>
          <a:p>
            <a:pPr marL="800100" lvl="1" indent="-342900" algn="just">
              <a:buFont typeface="Arial" panose="020B0604020202020204" pitchFamily="34" charset="0"/>
              <a:buChar char="•"/>
            </a:pPr>
            <a:r>
              <a:rPr lang="en-US" sz="2000" dirty="0" err="1"/>
              <a:t>Développer</a:t>
            </a:r>
            <a:r>
              <a:rPr lang="en-US" sz="2000" dirty="0"/>
              <a:t> de nouveaux </a:t>
            </a:r>
            <a:r>
              <a:rPr lang="en-US" sz="2000" dirty="0" err="1"/>
              <a:t>équipements</a:t>
            </a:r>
            <a:r>
              <a:rPr lang="en-US" sz="2000" dirty="0"/>
              <a:t> ;</a:t>
            </a:r>
          </a:p>
          <a:p>
            <a:pPr marL="800100" lvl="1" indent="-342900" algn="just">
              <a:buFont typeface="Arial" panose="020B0604020202020204" pitchFamily="34" charset="0"/>
              <a:buChar char="•"/>
            </a:pPr>
            <a:r>
              <a:rPr lang="en-US" sz="2000" dirty="0" err="1"/>
              <a:t>Recruter</a:t>
            </a:r>
            <a:r>
              <a:rPr lang="en-US" sz="2000" dirty="0"/>
              <a:t> des experts ;</a:t>
            </a:r>
          </a:p>
          <a:p>
            <a:pPr marL="800100" lvl="1" indent="-342900" algn="just">
              <a:buFont typeface="Arial" panose="020B0604020202020204" pitchFamily="34" charset="0"/>
              <a:buChar char="•"/>
            </a:pPr>
            <a:r>
              <a:rPr lang="en-US" sz="2000" dirty="0" err="1"/>
              <a:t>s'engager</a:t>
            </a:r>
            <a:r>
              <a:rPr lang="en-US" sz="2000" dirty="0"/>
              <a:t> dans </a:t>
            </a:r>
            <a:r>
              <a:rPr lang="en-US" sz="2000" dirty="0" err="1"/>
              <a:t>une</a:t>
            </a:r>
            <a:r>
              <a:rPr lang="en-US" sz="2000" dirty="0"/>
              <a:t> reconfiguration </a:t>
            </a:r>
            <a:r>
              <a:rPr lang="en-US" sz="2000" dirty="0" err="1"/>
              <a:t>coûteuse</a:t>
            </a:r>
            <a:r>
              <a:rPr lang="en-US" sz="2000" dirty="0"/>
              <a:t> des </a:t>
            </a:r>
            <a:r>
              <a:rPr lang="en-US" sz="2000" dirty="0" err="1"/>
              <a:t>systèmes</a:t>
            </a:r>
            <a:r>
              <a:rPr lang="en-US" sz="2000" dirty="0"/>
              <a:t>.</a:t>
            </a:r>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err="1">
                <a:solidFill>
                  <a:schemeClr val="bg1"/>
                </a:solidFill>
                <a:latin typeface="Verdana" panose="020B0604030504040204" pitchFamily="34" charset="0"/>
                <a:ea typeface="Verdana" panose="020B0604030504040204" pitchFamily="34" charset="0"/>
                <a:cs typeface="Verdana" charset="0"/>
              </a:rPr>
              <a:t>Collecte</a:t>
            </a:r>
            <a:r>
              <a:rPr lang="en-GB" sz="3000" dirty="0">
                <a:solidFill>
                  <a:schemeClr val="bg1"/>
                </a:solidFill>
                <a:latin typeface="Verdana" panose="020B0604030504040204" pitchFamily="34" charset="0"/>
                <a:ea typeface="Verdana" panose="020B0604030504040204" pitchFamily="34" charset="0"/>
                <a:cs typeface="Verdana" charset="0"/>
              </a:rPr>
              <a:t> </a:t>
            </a:r>
            <a:r>
              <a:rPr lang="en-GB" sz="3000" dirty="0" err="1">
                <a:solidFill>
                  <a:schemeClr val="bg1"/>
                </a:solidFill>
                <a:latin typeface="Verdana" panose="020B0604030504040204" pitchFamily="34" charset="0"/>
                <a:ea typeface="Verdana" panose="020B0604030504040204" pitchFamily="34" charset="0"/>
                <a:cs typeface="Verdana" charset="0"/>
              </a:rPr>
              <a:t>en</a:t>
            </a:r>
            <a:r>
              <a:rPr lang="en-GB" sz="3000" dirty="0">
                <a:solidFill>
                  <a:schemeClr val="bg1"/>
                </a:solidFill>
                <a:latin typeface="Verdana" panose="020B0604030504040204" pitchFamily="34" charset="0"/>
                <a:ea typeface="Verdana" panose="020B0604030504040204" pitchFamily="34" charset="0"/>
                <a:cs typeface="Verdana" charset="0"/>
              </a:rPr>
              <a:t> temps </a:t>
            </a:r>
            <a:r>
              <a:rPr lang="en-GB" sz="3000" dirty="0" err="1">
                <a:solidFill>
                  <a:schemeClr val="bg1"/>
                </a:solidFill>
                <a:latin typeface="Verdana" panose="020B0604030504040204" pitchFamily="34" charset="0"/>
                <a:ea typeface="Verdana" panose="020B0604030504040204" pitchFamily="34" charset="0"/>
                <a:cs typeface="Verdana" charset="0"/>
              </a:rPr>
              <a:t>réel</a:t>
            </a:r>
            <a:r>
              <a:rPr lang="en-GB" sz="3000" dirty="0">
                <a:solidFill>
                  <a:schemeClr val="bg1"/>
                </a:solidFill>
                <a:latin typeface="Verdana" panose="020B0604030504040204" pitchFamily="34" charset="0"/>
                <a:ea typeface="Verdana" panose="020B0604030504040204" pitchFamily="34" charset="0"/>
                <a:cs typeface="Verdana" charset="0"/>
              </a:rPr>
              <a:t> des </a:t>
            </a:r>
            <a:r>
              <a:rPr lang="en-GB" sz="3000" dirty="0" err="1">
                <a:solidFill>
                  <a:schemeClr val="bg1"/>
                </a:solidFill>
                <a:latin typeface="Verdana" panose="020B0604030504040204" pitchFamily="34" charset="0"/>
                <a:ea typeface="Verdana" panose="020B0604030504040204" pitchFamily="34" charset="0"/>
                <a:cs typeface="Verdana" charset="0"/>
              </a:rPr>
              <a:t>données</a:t>
            </a:r>
            <a:r>
              <a:rPr lang="en-GB" sz="3000" dirty="0">
                <a:solidFill>
                  <a:schemeClr val="bg1"/>
                </a:solidFill>
                <a:latin typeface="Verdana" panose="020B0604030504040204" pitchFamily="34" charset="0"/>
                <a:ea typeface="Verdana" panose="020B0604030504040204" pitchFamily="34" charset="0"/>
                <a:cs typeface="Verdana" charset="0"/>
              </a:rPr>
              <a:t> relatives au </a:t>
            </a:r>
            <a:r>
              <a:rPr lang="en-GB" sz="3000" dirty="0" err="1">
                <a:solidFill>
                  <a:schemeClr val="bg1"/>
                </a:solidFill>
                <a:latin typeface="Verdana" panose="020B0604030504040204" pitchFamily="34" charset="0"/>
                <a:ea typeface="Verdana" panose="020B0604030504040204" pitchFamily="34" charset="0"/>
                <a:cs typeface="Verdana" charset="0"/>
              </a:rPr>
              <a:t>trafic</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2">
            <a:extLst>
              <a:ext uri="{FF2B5EF4-FFF2-40B4-BE49-F238E27FC236}">
                <a16:creationId xmlns:a16="http://schemas.microsoft.com/office/drawing/2014/main" xmlns="" id="{1D018AF5-7FA0-4705-8433-0EDA69697EDA}"/>
              </a:ext>
            </a:extLst>
          </p:cNvPr>
          <p:cNvSpPr/>
          <p:nvPr/>
        </p:nvSpPr>
        <p:spPr>
          <a:xfrm>
            <a:off x="130782" y="1237505"/>
            <a:ext cx="4476172" cy="5355312"/>
          </a:xfrm>
          <a:prstGeom prst="rect">
            <a:avLst/>
          </a:prstGeom>
        </p:spPr>
        <p:txBody>
          <a:bodyPr wrap="square">
            <a:spAutoFit/>
          </a:bodyPr>
          <a:lstStyle/>
          <a:p>
            <a:pPr algn="just"/>
            <a:r>
              <a:rPr lang="fr-FR" dirty="0"/>
              <a:t>1 Chaque Partie adopte les mesures législatives et autres qui se révèlent nécessaires pour habiliter ses autorités compétentes:</a:t>
            </a:r>
          </a:p>
          <a:p>
            <a:pPr algn="just"/>
            <a:r>
              <a:rPr lang="fr-FR" dirty="0"/>
              <a:t>a à collecter ou enregistrer par l’application de </a:t>
            </a:r>
            <a:r>
              <a:rPr lang="fr-FR" b="1" dirty="0">
                <a:solidFill>
                  <a:srgbClr val="FF0000"/>
                </a:solidFill>
              </a:rPr>
              <a:t>moyens techniques existant </a:t>
            </a:r>
            <a:r>
              <a:rPr lang="fr-FR" dirty="0"/>
              <a:t>sur son territoire, et</a:t>
            </a:r>
          </a:p>
          <a:p>
            <a:pPr algn="just"/>
            <a:r>
              <a:rPr lang="fr-FR" dirty="0"/>
              <a:t>b à obliger un fournisseur de services, dans le cadre de ses capacités techniques existantes:</a:t>
            </a:r>
          </a:p>
          <a:p>
            <a:pPr algn="just"/>
            <a:r>
              <a:rPr lang="fr-FR" dirty="0"/>
              <a:t>	i  à collecter ou à enregistrer par 	l’application de moyens techniques 	existant sur son territoire, ou</a:t>
            </a:r>
          </a:p>
          <a:p>
            <a:pPr algn="just"/>
            <a:r>
              <a:rPr lang="fr-FR" dirty="0"/>
              <a:t>	iii à prêter aux autorités compétentes 	son concours et son assistance pour 	collecter ou enregistrer,</a:t>
            </a:r>
          </a:p>
          <a:p>
            <a:pPr algn="just"/>
            <a:r>
              <a:rPr lang="fr-FR" dirty="0"/>
              <a:t>en temps réel, les données relatives au trafic associées à des communications spécifiques transmises sur son territoire au moyen d’un système informatique. </a:t>
            </a:r>
            <a:endParaRPr lang="en-US" dirty="0"/>
          </a:p>
        </p:txBody>
      </p:sp>
    </p:spTree>
    <p:extLst>
      <p:ext uri="{BB962C8B-B14F-4D97-AF65-F5344CB8AC3E}">
        <p14:creationId xmlns:p14="http://schemas.microsoft.com/office/powerpoint/2010/main" val="8258451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C1A334B7-575A-4128-BADC-26AB92EBDECB}"/>
              </a:ext>
            </a:extLst>
          </p:cNvPr>
          <p:cNvSpPr/>
          <p:nvPr/>
        </p:nvSpPr>
        <p:spPr>
          <a:xfrm>
            <a:off x="4572000" y="1139969"/>
            <a:ext cx="4414945" cy="4708981"/>
          </a:xfrm>
          <a:prstGeom prst="rect">
            <a:avLst/>
          </a:prstGeom>
        </p:spPr>
        <p:txBody>
          <a:bodyPr wrap="square">
            <a:spAutoFit/>
          </a:bodyPr>
          <a:lstStyle/>
          <a:p>
            <a:r>
              <a:rPr lang="en-US" sz="2000" dirty="0" err="1"/>
              <a:t>Oui</a:t>
            </a:r>
            <a:r>
              <a:rPr lang="en-US" sz="2000" dirty="0"/>
              <a:t> :</a:t>
            </a:r>
          </a:p>
          <a:p>
            <a:r>
              <a:rPr lang="en-US" sz="2000" dirty="0"/>
              <a:t>- </a:t>
            </a:r>
            <a:r>
              <a:rPr lang="en-US" sz="2000" dirty="0" err="1"/>
              <a:t>catégorie</a:t>
            </a:r>
            <a:r>
              <a:rPr lang="en-US" sz="2000" dirty="0"/>
              <a:t> de </a:t>
            </a:r>
            <a:r>
              <a:rPr lang="en-US" sz="2000" dirty="0" err="1"/>
              <a:t>données</a:t>
            </a:r>
            <a:r>
              <a:rPr lang="en-US" sz="2000" dirty="0"/>
              <a:t> </a:t>
            </a:r>
            <a:r>
              <a:rPr lang="en-US" sz="2000" dirty="0" err="1"/>
              <a:t>informatiques</a:t>
            </a:r>
            <a:endParaRPr lang="en-US" sz="2000" dirty="0"/>
          </a:p>
          <a:p>
            <a:r>
              <a:rPr lang="en-US" sz="2000" dirty="0"/>
              <a:t>- </a:t>
            </a:r>
            <a:r>
              <a:rPr lang="en-US" sz="2000" dirty="0" err="1"/>
              <a:t>générées</a:t>
            </a:r>
            <a:r>
              <a:rPr lang="en-US" sz="2000" dirty="0"/>
              <a:t> par </a:t>
            </a:r>
            <a:r>
              <a:rPr lang="en-US" sz="2000" dirty="0" err="1"/>
              <a:t>l'ordinateur</a:t>
            </a:r>
            <a:r>
              <a:rPr lang="en-US" sz="2000" dirty="0"/>
              <a:t> et </a:t>
            </a:r>
            <a:r>
              <a:rPr lang="en-US" sz="2000" dirty="0" err="1"/>
              <a:t>faisant</a:t>
            </a:r>
            <a:r>
              <a:rPr lang="en-US" sz="2000" dirty="0"/>
              <a:t> </a:t>
            </a:r>
            <a:r>
              <a:rPr lang="en-US" sz="2000" dirty="0" err="1"/>
              <a:t>partie</a:t>
            </a:r>
            <a:r>
              <a:rPr lang="en-US" sz="2000" dirty="0"/>
              <a:t> de la </a:t>
            </a:r>
            <a:r>
              <a:rPr lang="en-US" sz="2000" dirty="0" err="1"/>
              <a:t>chaîne</a:t>
            </a:r>
            <a:r>
              <a:rPr lang="en-US" sz="2000" dirty="0"/>
              <a:t> de communication.</a:t>
            </a:r>
          </a:p>
          <a:p>
            <a:r>
              <a:rPr lang="en-US" sz="2000" dirty="0"/>
              <a:t>- </a:t>
            </a:r>
            <a:r>
              <a:rPr lang="en-US" sz="2000" dirty="0" err="1"/>
              <a:t>Indique</a:t>
            </a:r>
            <a:r>
              <a:rPr lang="en-US" sz="2000" dirty="0"/>
              <a:t> </a:t>
            </a:r>
            <a:r>
              <a:rPr lang="en-US" sz="2000" dirty="0" err="1"/>
              <a:t>l'origine</a:t>
            </a:r>
            <a:r>
              <a:rPr lang="en-US" sz="2000" dirty="0"/>
              <a:t> de la communication :</a:t>
            </a:r>
          </a:p>
          <a:p>
            <a:pPr lvl="1"/>
            <a:r>
              <a:rPr lang="en-US" sz="2000" dirty="0"/>
              <a:t>- </a:t>
            </a:r>
            <a:r>
              <a:rPr lang="en-US" sz="2000" dirty="0" err="1"/>
              <a:t>l'origine</a:t>
            </a:r>
            <a:r>
              <a:rPr lang="en-US" sz="2000" dirty="0"/>
              <a:t> ; </a:t>
            </a:r>
          </a:p>
          <a:p>
            <a:pPr lvl="1"/>
            <a:r>
              <a:rPr lang="en-US" sz="2000" dirty="0"/>
              <a:t>- la destination ;</a:t>
            </a:r>
          </a:p>
          <a:p>
            <a:pPr lvl="1"/>
            <a:r>
              <a:rPr lang="en-US" sz="2000" dirty="0"/>
              <a:t>- </a:t>
            </a:r>
            <a:r>
              <a:rPr lang="en-US" sz="2000" dirty="0" err="1"/>
              <a:t>l'itinéraire</a:t>
            </a:r>
            <a:r>
              <a:rPr lang="en-US" sz="2000" dirty="0"/>
              <a:t> ;</a:t>
            </a:r>
          </a:p>
          <a:p>
            <a:pPr lvl="1"/>
            <a:r>
              <a:rPr lang="en-US" sz="2000" dirty="0"/>
              <a:t>- </a:t>
            </a:r>
            <a:r>
              <a:rPr lang="en-US" sz="2000" dirty="0" err="1"/>
              <a:t>l'heure</a:t>
            </a:r>
            <a:r>
              <a:rPr lang="en-US" sz="2000" dirty="0"/>
              <a:t> ;</a:t>
            </a:r>
          </a:p>
          <a:p>
            <a:pPr lvl="1"/>
            <a:r>
              <a:rPr lang="en-US" sz="2000" dirty="0"/>
              <a:t>- la date ;</a:t>
            </a:r>
          </a:p>
          <a:p>
            <a:pPr lvl="1"/>
            <a:r>
              <a:rPr lang="en-US" sz="2000" dirty="0"/>
              <a:t>- taille ;</a:t>
            </a:r>
          </a:p>
          <a:p>
            <a:pPr lvl="1"/>
            <a:r>
              <a:rPr lang="en-US" sz="2000" dirty="0"/>
              <a:t>- durée ;</a:t>
            </a:r>
          </a:p>
          <a:p>
            <a:pPr lvl="1"/>
            <a:r>
              <a:rPr lang="en-US" sz="2000" dirty="0"/>
              <a:t>- type de service sous-jacent. </a:t>
            </a:r>
          </a:p>
          <a:p>
            <a:r>
              <a:rPr lang="en-US" sz="2000" dirty="0"/>
              <a:t>Non :</a:t>
            </a:r>
          </a:p>
          <a:p>
            <a:r>
              <a:rPr lang="en-US" sz="2000" dirty="0"/>
              <a:t>- </a:t>
            </a:r>
            <a:r>
              <a:rPr lang="en-US" sz="2000" dirty="0" err="1"/>
              <a:t>contenu</a:t>
            </a:r>
            <a:r>
              <a:rPr lang="en-US" sz="2000" dirty="0"/>
              <a:t> de la communication</a:t>
            </a:r>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54245"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err="1">
                <a:solidFill>
                  <a:schemeClr val="bg1"/>
                </a:solidFill>
                <a:latin typeface="Verdana" panose="020B0604030504040204" pitchFamily="34" charset="0"/>
                <a:ea typeface="Verdana" panose="020B0604030504040204" pitchFamily="34" charset="0"/>
                <a:cs typeface="Verdana" charset="0"/>
              </a:rPr>
              <a:t>Collecte</a:t>
            </a:r>
            <a:r>
              <a:rPr lang="en-GB" sz="3000" dirty="0">
                <a:solidFill>
                  <a:schemeClr val="bg1"/>
                </a:solidFill>
                <a:latin typeface="Verdana" panose="020B0604030504040204" pitchFamily="34" charset="0"/>
                <a:ea typeface="Verdana" panose="020B0604030504040204" pitchFamily="34" charset="0"/>
                <a:cs typeface="Verdana" charset="0"/>
              </a:rPr>
              <a:t> </a:t>
            </a:r>
            <a:r>
              <a:rPr lang="en-GB" sz="3000" dirty="0" err="1">
                <a:solidFill>
                  <a:schemeClr val="bg1"/>
                </a:solidFill>
                <a:latin typeface="Verdana" panose="020B0604030504040204" pitchFamily="34" charset="0"/>
                <a:ea typeface="Verdana" panose="020B0604030504040204" pitchFamily="34" charset="0"/>
                <a:cs typeface="Verdana" charset="0"/>
              </a:rPr>
              <a:t>en</a:t>
            </a:r>
            <a:r>
              <a:rPr lang="en-GB" sz="3000" dirty="0">
                <a:solidFill>
                  <a:schemeClr val="bg1"/>
                </a:solidFill>
                <a:latin typeface="Verdana" panose="020B0604030504040204" pitchFamily="34" charset="0"/>
                <a:ea typeface="Verdana" panose="020B0604030504040204" pitchFamily="34" charset="0"/>
                <a:cs typeface="Verdana" charset="0"/>
              </a:rPr>
              <a:t> temps </a:t>
            </a:r>
            <a:r>
              <a:rPr lang="en-GB" sz="3000" dirty="0" err="1">
                <a:solidFill>
                  <a:schemeClr val="bg1"/>
                </a:solidFill>
                <a:latin typeface="Verdana" panose="020B0604030504040204" pitchFamily="34" charset="0"/>
                <a:ea typeface="Verdana" panose="020B0604030504040204" pitchFamily="34" charset="0"/>
                <a:cs typeface="Verdana" charset="0"/>
              </a:rPr>
              <a:t>réel</a:t>
            </a:r>
            <a:r>
              <a:rPr lang="en-GB" sz="3000" dirty="0">
                <a:solidFill>
                  <a:schemeClr val="bg1"/>
                </a:solidFill>
                <a:latin typeface="Verdana" panose="020B0604030504040204" pitchFamily="34" charset="0"/>
                <a:ea typeface="Verdana" panose="020B0604030504040204" pitchFamily="34" charset="0"/>
                <a:cs typeface="Verdana" charset="0"/>
              </a:rPr>
              <a:t> des </a:t>
            </a:r>
            <a:r>
              <a:rPr lang="en-GB" sz="3000" dirty="0" err="1">
                <a:solidFill>
                  <a:schemeClr val="bg1"/>
                </a:solidFill>
                <a:latin typeface="Verdana" panose="020B0604030504040204" pitchFamily="34" charset="0"/>
                <a:ea typeface="Verdana" panose="020B0604030504040204" pitchFamily="34" charset="0"/>
                <a:cs typeface="Verdana" charset="0"/>
              </a:rPr>
              <a:t>données</a:t>
            </a:r>
            <a:r>
              <a:rPr lang="en-GB" sz="3000" dirty="0">
                <a:solidFill>
                  <a:schemeClr val="bg1"/>
                </a:solidFill>
                <a:latin typeface="Verdana" panose="020B0604030504040204" pitchFamily="34" charset="0"/>
                <a:ea typeface="Verdana" panose="020B0604030504040204" pitchFamily="34" charset="0"/>
                <a:cs typeface="Verdana" charset="0"/>
              </a:rPr>
              <a:t> relatives au </a:t>
            </a:r>
            <a:r>
              <a:rPr lang="en-GB" sz="3000" dirty="0" err="1">
                <a:solidFill>
                  <a:schemeClr val="bg1"/>
                </a:solidFill>
                <a:latin typeface="Verdana" panose="020B0604030504040204" pitchFamily="34" charset="0"/>
                <a:ea typeface="Verdana" panose="020B0604030504040204" pitchFamily="34" charset="0"/>
                <a:cs typeface="Verdana" charset="0"/>
              </a:rPr>
              <a:t>trafic</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2">
            <a:extLst>
              <a:ext uri="{FF2B5EF4-FFF2-40B4-BE49-F238E27FC236}">
                <a16:creationId xmlns:a16="http://schemas.microsoft.com/office/drawing/2014/main" xmlns="" id="{F49A15CE-D1C2-4933-AAD6-B8935FF92F87}"/>
              </a:ext>
            </a:extLst>
          </p:cNvPr>
          <p:cNvSpPr/>
          <p:nvPr/>
        </p:nvSpPr>
        <p:spPr>
          <a:xfrm>
            <a:off x="130782" y="1237505"/>
            <a:ext cx="4476172" cy="5355312"/>
          </a:xfrm>
          <a:prstGeom prst="rect">
            <a:avLst/>
          </a:prstGeom>
        </p:spPr>
        <p:txBody>
          <a:bodyPr wrap="square">
            <a:spAutoFit/>
          </a:bodyPr>
          <a:lstStyle/>
          <a:p>
            <a:pPr algn="just"/>
            <a:r>
              <a:rPr lang="fr-FR" dirty="0"/>
              <a:t>1 Chaque Partie adopte les mesures législatives et autres qui se révèlent nécessaires pour habiliter ses autorités compétentes:</a:t>
            </a:r>
          </a:p>
          <a:p>
            <a:pPr algn="just"/>
            <a:r>
              <a:rPr lang="fr-FR" dirty="0"/>
              <a:t>a à collecter ou enregistrer par l’application de moyens techniques existant sur son territoire, et</a:t>
            </a:r>
          </a:p>
          <a:p>
            <a:pPr algn="just"/>
            <a:r>
              <a:rPr lang="fr-FR" dirty="0"/>
              <a:t>b à obliger un fournisseur de services, dans le cadre de ses capacités techniques existantes:</a:t>
            </a:r>
          </a:p>
          <a:p>
            <a:pPr algn="just"/>
            <a:r>
              <a:rPr lang="fr-FR" dirty="0"/>
              <a:t>	i  à collecter ou à enregistrer par 	l’application de moyens techniques 	existant sur son territoire, ou</a:t>
            </a:r>
          </a:p>
          <a:p>
            <a:pPr algn="just"/>
            <a:r>
              <a:rPr lang="fr-FR" dirty="0"/>
              <a:t>	iii à prêter aux autorités compétentes 	son concours et son assistance pour 	collecter ou enregistrer,</a:t>
            </a:r>
          </a:p>
          <a:p>
            <a:pPr algn="just"/>
            <a:r>
              <a:rPr lang="fr-FR" dirty="0"/>
              <a:t>en temps réel, les </a:t>
            </a:r>
            <a:r>
              <a:rPr lang="fr-FR" b="1" dirty="0">
                <a:solidFill>
                  <a:srgbClr val="FF0000"/>
                </a:solidFill>
              </a:rPr>
              <a:t>données relatives au trafic </a:t>
            </a:r>
            <a:r>
              <a:rPr lang="fr-FR" dirty="0"/>
              <a:t>associées à des communications spécifiques transmises sur son territoire au moyen d’un système informatique. </a:t>
            </a:r>
            <a:endParaRPr lang="en-US" dirty="0"/>
          </a:p>
        </p:txBody>
      </p:sp>
    </p:spTree>
    <p:extLst>
      <p:ext uri="{BB962C8B-B14F-4D97-AF65-F5344CB8AC3E}">
        <p14:creationId xmlns:p14="http://schemas.microsoft.com/office/powerpoint/2010/main" val="36105269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xmlns="" id="{2423F960-A04A-412E-A05F-0A481203750D}"/>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panose="020B0604030504040204" pitchFamily="34" charset="0"/>
                <a:ea typeface="Verdana" panose="020B0604030504040204" pitchFamily="34" charset="0"/>
                <a:cs typeface="Verdana" charset="0"/>
              </a:rPr>
              <a:t>www.coe.int/cybercrime						                        - </a:t>
            </a:r>
            <a:fld id="{F50FF694-912A-834E-AD45-B984C7BF2CE4}" type="slidenum">
              <a:rPr lang="en-US" sz="1200" b="1">
                <a:solidFill>
                  <a:srgbClr val="FFFFFF"/>
                </a:solidFill>
                <a:latin typeface="Verdana" panose="020B0604030504040204" pitchFamily="34" charset="0"/>
                <a:ea typeface="Verdana" panose="020B0604030504040204" pitchFamily="34" charset="0"/>
                <a:cs typeface="Verdana" charset="0"/>
              </a:rPr>
              <a:pPr/>
              <a:t>26</a:t>
            </a:fld>
            <a:r>
              <a:rPr lang="en-US" sz="1200" b="1" dirty="0">
                <a:solidFill>
                  <a:srgbClr val="FFFFFF"/>
                </a:solidFill>
                <a:latin typeface="Verdana" panose="020B0604030504040204" pitchFamily="34" charset="0"/>
                <a:ea typeface="Verdana" panose="020B0604030504040204" pitchFamily="34" charset="0"/>
                <a:cs typeface="Verdana" charset="0"/>
              </a:rPr>
              <a:t> -</a:t>
            </a:r>
          </a:p>
        </p:txBody>
      </p:sp>
      <p:sp>
        <p:nvSpPr>
          <p:cNvPr id="8" name="Rectangle 7">
            <a:extLst>
              <a:ext uri="{FF2B5EF4-FFF2-40B4-BE49-F238E27FC236}">
                <a16:creationId xmlns:a16="http://schemas.microsoft.com/office/drawing/2014/main" xmlns="" id="{E02F9B35-00F4-40BC-9452-03D5E2FD52B1}"/>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3416320"/>
          </a:xfrm>
          <a:prstGeom prst="rect">
            <a:avLst/>
          </a:prstGeom>
        </p:spPr>
        <p:txBody>
          <a:bodyPr wrap="square">
            <a:spAutoFit/>
          </a:bodyPr>
          <a:lstStyle/>
          <a:p>
            <a:pPr algn="just"/>
            <a:r>
              <a:rPr lang="en-US" sz="2400" dirty="0"/>
              <a:t>- Le </a:t>
            </a:r>
            <a:r>
              <a:rPr lang="en-US" sz="2400" dirty="0" err="1"/>
              <a:t>pouvoir</a:t>
            </a:r>
            <a:r>
              <a:rPr lang="en-US" sz="2400" dirty="0"/>
              <a:t> doit </a:t>
            </a:r>
            <a:r>
              <a:rPr lang="en-US" sz="2400" dirty="0" err="1"/>
              <a:t>être</a:t>
            </a:r>
            <a:r>
              <a:rPr lang="en-US" sz="2400" dirty="0"/>
              <a:t> </a:t>
            </a:r>
            <a:r>
              <a:rPr lang="en-US" sz="2400" dirty="0" err="1"/>
              <a:t>exercé</a:t>
            </a:r>
            <a:r>
              <a:rPr lang="en-US" sz="2400" dirty="0"/>
              <a:t> </a:t>
            </a:r>
            <a:r>
              <a:rPr lang="en-US" sz="2400" dirty="0" err="1"/>
              <a:t>en</a:t>
            </a:r>
            <a:r>
              <a:rPr lang="en-US" sz="2400" dirty="0"/>
              <a:t> relation avec des communications </a:t>
            </a:r>
            <a:r>
              <a:rPr lang="en-US" sz="2400" dirty="0" err="1"/>
              <a:t>spécifiques</a:t>
            </a:r>
            <a:endParaRPr lang="en-US" sz="2400" dirty="0"/>
          </a:p>
          <a:p>
            <a:pPr algn="just"/>
            <a:r>
              <a:rPr lang="en-US" sz="2400" dirty="0"/>
              <a:t>- </a:t>
            </a:r>
            <a:r>
              <a:rPr lang="en-US" sz="2400" dirty="0" err="1"/>
              <a:t>L'exercice</a:t>
            </a:r>
            <a:r>
              <a:rPr lang="en-US" sz="2400" dirty="0"/>
              <a:t> de </a:t>
            </a:r>
            <a:r>
              <a:rPr lang="en-US" sz="2400" dirty="0" err="1"/>
              <a:t>ce</a:t>
            </a:r>
            <a:r>
              <a:rPr lang="en-US" sz="2400" dirty="0"/>
              <a:t> </a:t>
            </a:r>
            <a:r>
              <a:rPr lang="en-US" sz="2400" dirty="0" err="1"/>
              <a:t>pouvoir</a:t>
            </a:r>
            <a:r>
              <a:rPr lang="en-US" sz="2400" dirty="0"/>
              <a:t> </a:t>
            </a:r>
            <a:r>
              <a:rPr lang="en-US" sz="2400" dirty="0" err="1"/>
              <a:t>à</a:t>
            </a:r>
            <a:r>
              <a:rPr lang="en-US" sz="2400" dirty="0"/>
              <a:t> des fins de surveillance </a:t>
            </a:r>
            <a:r>
              <a:rPr lang="en-US" sz="2400" dirty="0" err="1"/>
              <a:t>générale</a:t>
            </a:r>
            <a:r>
              <a:rPr lang="en-US" sz="2400" dirty="0"/>
              <a:t> </a:t>
            </a:r>
            <a:r>
              <a:rPr lang="en-US" sz="2400" dirty="0" err="1"/>
              <a:t>ou</a:t>
            </a:r>
            <a:r>
              <a:rPr lang="en-US" sz="2400" dirty="0"/>
              <a:t> </a:t>
            </a:r>
            <a:r>
              <a:rPr lang="en-US" sz="2400" dirty="0" err="1"/>
              <a:t>indiscriminée</a:t>
            </a:r>
            <a:r>
              <a:rPr lang="en-US" sz="2400" dirty="0"/>
              <a:t> </a:t>
            </a:r>
            <a:r>
              <a:rPr lang="en-US" sz="2400" dirty="0" err="1"/>
              <a:t>ou</a:t>
            </a:r>
            <a:r>
              <a:rPr lang="en-US" sz="2400" dirty="0"/>
              <a:t> de </a:t>
            </a:r>
            <a:r>
              <a:rPr lang="en-US" sz="2400" dirty="0" err="1"/>
              <a:t>collecte</a:t>
            </a:r>
            <a:r>
              <a:rPr lang="en-US" sz="2400" dirty="0"/>
              <a:t> de </a:t>
            </a:r>
            <a:r>
              <a:rPr lang="en-US" sz="2400" dirty="0" err="1"/>
              <a:t>grandes</a:t>
            </a:r>
            <a:r>
              <a:rPr lang="en-US" sz="2400" dirty="0"/>
              <a:t> </a:t>
            </a:r>
            <a:r>
              <a:rPr lang="en-US" sz="2400" dirty="0" err="1"/>
              <a:t>quantités</a:t>
            </a:r>
            <a:r>
              <a:rPr lang="en-US" sz="2400" dirty="0"/>
              <a:t> de </a:t>
            </a:r>
            <a:r>
              <a:rPr lang="en-US" sz="2400" dirty="0" err="1"/>
              <a:t>données</a:t>
            </a:r>
            <a:r>
              <a:rPr lang="en-US" sz="2400" dirty="0"/>
              <a:t> relatives au </a:t>
            </a:r>
            <a:r>
              <a:rPr lang="en-US" sz="2400" dirty="0" err="1"/>
              <a:t>trafic</a:t>
            </a:r>
            <a:r>
              <a:rPr lang="en-US" sz="2400" dirty="0"/>
              <a:t> </a:t>
            </a:r>
            <a:r>
              <a:rPr lang="en-US" sz="2400" dirty="0" err="1"/>
              <a:t>n'est</a:t>
            </a:r>
            <a:r>
              <a:rPr lang="en-US" sz="2400" dirty="0"/>
              <a:t> pas </a:t>
            </a:r>
            <a:r>
              <a:rPr lang="en-US" sz="2400" dirty="0" err="1"/>
              <a:t>autorisé</a:t>
            </a:r>
            <a:r>
              <a:rPr lang="en-US" sz="2400" dirty="0"/>
              <a:t>. </a:t>
            </a:r>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199" y="-3833"/>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err="1">
                <a:solidFill>
                  <a:schemeClr val="bg1"/>
                </a:solidFill>
                <a:latin typeface="Verdana" panose="020B0604030504040204" pitchFamily="34" charset="0"/>
                <a:ea typeface="Verdana" panose="020B0604030504040204" pitchFamily="34" charset="0"/>
                <a:cs typeface="Verdana" charset="0"/>
              </a:rPr>
              <a:t>Collecte</a:t>
            </a:r>
            <a:r>
              <a:rPr lang="en-GB" sz="3000" dirty="0">
                <a:solidFill>
                  <a:schemeClr val="bg1"/>
                </a:solidFill>
                <a:latin typeface="Verdana" panose="020B0604030504040204" pitchFamily="34" charset="0"/>
                <a:ea typeface="Verdana" panose="020B0604030504040204" pitchFamily="34" charset="0"/>
                <a:cs typeface="Verdana" charset="0"/>
              </a:rPr>
              <a:t> </a:t>
            </a:r>
            <a:r>
              <a:rPr lang="en-GB" sz="3000" dirty="0" err="1">
                <a:solidFill>
                  <a:schemeClr val="bg1"/>
                </a:solidFill>
                <a:latin typeface="Verdana" panose="020B0604030504040204" pitchFamily="34" charset="0"/>
                <a:ea typeface="Verdana" panose="020B0604030504040204" pitchFamily="34" charset="0"/>
                <a:cs typeface="Verdana" charset="0"/>
              </a:rPr>
              <a:t>en</a:t>
            </a:r>
            <a:r>
              <a:rPr lang="en-GB" sz="3000" dirty="0">
                <a:solidFill>
                  <a:schemeClr val="bg1"/>
                </a:solidFill>
                <a:latin typeface="Verdana" panose="020B0604030504040204" pitchFamily="34" charset="0"/>
                <a:ea typeface="Verdana" panose="020B0604030504040204" pitchFamily="34" charset="0"/>
                <a:cs typeface="Verdana" charset="0"/>
              </a:rPr>
              <a:t> temps </a:t>
            </a:r>
            <a:r>
              <a:rPr lang="en-GB" sz="3000" dirty="0" err="1">
                <a:solidFill>
                  <a:schemeClr val="bg1"/>
                </a:solidFill>
                <a:latin typeface="Verdana" panose="020B0604030504040204" pitchFamily="34" charset="0"/>
                <a:ea typeface="Verdana" panose="020B0604030504040204" pitchFamily="34" charset="0"/>
                <a:cs typeface="Verdana" charset="0"/>
              </a:rPr>
              <a:t>réel</a:t>
            </a:r>
            <a:r>
              <a:rPr lang="en-GB" sz="3000" dirty="0">
                <a:solidFill>
                  <a:schemeClr val="bg1"/>
                </a:solidFill>
                <a:latin typeface="Verdana" panose="020B0604030504040204" pitchFamily="34" charset="0"/>
                <a:ea typeface="Verdana" panose="020B0604030504040204" pitchFamily="34" charset="0"/>
                <a:cs typeface="Verdana" charset="0"/>
              </a:rPr>
              <a:t> des </a:t>
            </a:r>
            <a:r>
              <a:rPr lang="en-GB" sz="3000" dirty="0" err="1">
                <a:solidFill>
                  <a:schemeClr val="bg1"/>
                </a:solidFill>
                <a:latin typeface="Verdana" panose="020B0604030504040204" pitchFamily="34" charset="0"/>
                <a:ea typeface="Verdana" panose="020B0604030504040204" pitchFamily="34" charset="0"/>
                <a:cs typeface="Verdana" charset="0"/>
              </a:rPr>
              <a:t>données</a:t>
            </a:r>
            <a:r>
              <a:rPr lang="en-GB" sz="3000" dirty="0">
                <a:solidFill>
                  <a:schemeClr val="bg1"/>
                </a:solidFill>
                <a:latin typeface="Verdana" panose="020B0604030504040204" pitchFamily="34" charset="0"/>
                <a:ea typeface="Verdana" panose="020B0604030504040204" pitchFamily="34" charset="0"/>
                <a:cs typeface="Verdana" charset="0"/>
              </a:rPr>
              <a:t> relatives au </a:t>
            </a:r>
            <a:r>
              <a:rPr lang="en-GB" sz="3000" dirty="0" err="1">
                <a:solidFill>
                  <a:schemeClr val="bg1"/>
                </a:solidFill>
                <a:latin typeface="Verdana" panose="020B0604030504040204" pitchFamily="34" charset="0"/>
                <a:ea typeface="Verdana" panose="020B0604030504040204" pitchFamily="34" charset="0"/>
                <a:cs typeface="Verdana" charset="0"/>
              </a:rPr>
              <a:t>trafic</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
        <p:nvSpPr>
          <p:cNvPr id="9" name="Rectangle 2">
            <a:extLst>
              <a:ext uri="{FF2B5EF4-FFF2-40B4-BE49-F238E27FC236}">
                <a16:creationId xmlns:a16="http://schemas.microsoft.com/office/drawing/2014/main" xmlns="" id="{A022EF0E-84A8-41C7-B4B0-66076F3695D6}"/>
              </a:ext>
            </a:extLst>
          </p:cNvPr>
          <p:cNvSpPr/>
          <p:nvPr/>
        </p:nvSpPr>
        <p:spPr>
          <a:xfrm>
            <a:off x="130782" y="1237505"/>
            <a:ext cx="4476172" cy="5355312"/>
          </a:xfrm>
          <a:prstGeom prst="rect">
            <a:avLst/>
          </a:prstGeom>
        </p:spPr>
        <p:txBody>
          <a:bodyPr wrap="square">
            <a:spAutoFit/>
          </a:bodyPr>
          <a:lstStyle/>
          <a:p>
            <a:pPr algn="just"/>
            <a:r>
              <a:rPr lang="fr-FR" dirty="0"/>
              <a:t>1 Chaque Partie adopte les mesures législatives et autres qui se révèlent nécessaires pour habiliter ses autorités compétentes:</a:t>
            </a:r>
          </a:p>
          <a:p>
            <a:pPr algn="just"/>
            <a:r>
              <a:rPr lang="fr-FR" dirty="0"/>
              <a:t>a à collecter ou enregistrer par l’application de moyens techniques existant sur son territoire, et</a:t>
            </a:r>
          </a:p>
          <a:p>
            <a:pPr algn="just"/>
            <a:r>
              <a:rPr lang="fr-FR" dirty="0"/>
              <a:t>b à obliger un fournisseur de services, dans le cadre de ses capacités techniques existantes:</a:t>
            </a:r>
          </a:p>
          <a:p>
            <a:pPr algn="just"/>
            <a:r>
              <a:rPr lang="fr-FR" dirty="0"/>
              <a:t>	i  à collecter ou à enregistrer par 	l’application de moyens techniques 	existant sur son territoire, ou</a:t>
            </a:r>
          </a:p>
          <a:p>
            <a:pPr algn="just"/>
            <a:r>
              <a:rPr lang="fr-FR" dirty="0"/>
              <a:t>	iii à prêter aux autorités compétentes 	son concours et son assistance pour 	collecter ou enregistrer,</a:t>
            </a:r>
          </a:p>
          <a:p>
            <a:pPr algn="just"/>
            <a:r>
              <a:rPr lang="fr-FR" dirty="0"/>
              <a:t>en temps réel, les données relatives au trafic </a:t>
            </a:r>
            <a:r>
              <a:rPr lang="fr-FR" b="1" dirty="0">
                <a:solidFill>
                  <a:srgbClr val="FF0000"/>
                </a:solidFill>
              </a:rPr>
              <a:t>associées à des communications spécifiques </a:t>
            </a:r>
            <a:r>
              <a:rPr lang="fr-FR" dirty="0"/>
              <a:t>transmises sur son territoire au moyen d’un système informatique. </a:t>
            </a:r>
            <a:endParaRPr lang="en-US" dirty="0"/>
          </a:p>
        </p:txBody>
      </p:sp>
    </p:spTree>
    <p:extLst>
      <p:ext uri="{BB962C8B-B14F-4D97-AF65-F5344CB8AC3E}">
        <p14:creationId xmlns:p14="http://schemas.microsoft.com/office/powerpoint/2010/main" val="36210508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C1A334B7-575A-4128-BADC-26AB92EBDECB}"/>
              </a:ext>
            </a:extLst>
          </p:cNvPr>
          <p:cNvSpPr/>
          <p:nvPr/>
        </p:nvSpPr>
        <p:spPr>
          <a:xfrm>
            <a:off x="4606954" y="1139969"/>
            <a:ext cx="4414945" cy="5016758"/>
          </a:xfrm>
          <a:prstGeom prst="rect">
            <a:avLst/>
          </a:prstGeom>
        </p:spPr>
        <p:txBody>
          <a:bodyPr wrap="square">
            <a:spAutoFit/>
          </a:bodyPr>
          <a:lstStyle/>
          <a:p>
            <a:pPr algn="just"/>
            <a:r>
              <a:rPr lang="en-US" sz="2000" dirty="0"/>
              <a:t>Une </a:t>
            </a:r>
            <a:r>
              <a:rPr lang="en-US" sz="2000" dirty="0" err="1"/>
              <a:t>partie</a:t>
            </a:r>
            <a:r>
              <a:rPr lang="en-US" sz="2000" dirty="0"/>
              <a:t> peut </a:t>
            </a:r>
            <a:r>
              <a:rPr lang="en-US" sz="2000" dirty="0" err="1"/>
              <a:t>exercer</a:t>
            </a:r>
            <a:r>
              <a:rPr lang="en-US" sz="2000" dirty="0"/>
              <a:t> des </a:t>
            </a:r>
            <a:r>
              <a:rPr lang="en-US" sz="2000" dirty="0" err="1"/>
              <a:t>mesures</a:t>
            </a:r>
            <a:r>
              <a:rPr lang="en-US" sz="2000" dirty="0"/>
              <a:t> </a:t>
            </a:r>
            <a:r>
              <a:rPr lang="en-US" sz="2000" dirty="0" err="1"/>
              <a:t>en</a:t>
            </a:r>
            <a:r>
              <a:rPr lang="en-US" sz="2000" dirty="0"/>
              <a:t> rapport avec les communications sur son </a:t>
            </a:r>
            <a:r>
              <a:rPr lang="en-US" sz="2000" dirty="0" err="1"/>
              <a:t>territoire</a:t>
            </a:r>
            <a:r>
              <a:rPr lang="en-US" sz="2000" dirty="0"/>
              <a:t>.</a:t>
            </a:r>
          </a:p>
          <a:p>
            <a:pPr algn="just"/>
            <a:r>
              <a:rPr lang="en-US" sz="2000" dirty="0"/>
              <a:t>- Un </a:t>
            </a:r>
            <a:r>
              <a:rPr lang="en-US" sz="2000" dirty="0" err="1"/>
              <a:t>fournisseur</a:t>
            </a:r>
            <a:r>
              <a:rPr lang="en-US" sz="2000" dirty="0"/>
              <a:t> de services peut </a:t>
            </a:r>
            <a:r>
              <a:rPr lang="en-US" sz="2000" dirty="0" err="1"/>
              <a:t>être</a:t>
            </a:r>
            <a:r>
              <a:rPr lang="en-US" sz="2000" dirty="0"/>
              <a:t> </a:t>
            </a:r>
            <a:r>
              <a:rPr lang="en-US" sz="2000" dirty="0" err="1"/>
              <a:t>contraint</a:t>
            </a:r>
            <a:r>
              <a:rPr lang="en-US" sz="2000" dirty="0"/>
              <a:t> </a:t>
            </a:r>
            <a:r>
              <a:rPr lang="en-US" sz="2000" dirty="0" err="1"/>
              <a:t>s'il</a:t>
            </a:r>
            <a:r>
              <a:rPr lang="en-US" sz="2000" dirty="0"/>
              <a:t> dispose </a:t>
            </a:r>
            <a:r>
              <a:rPr lang="en-US" sz="2000" dirty="0" err="1"/>
              <a:t>d'une</a:t>
            </a:r>
            <a:r>
              <a:rPr lang="en-US" sz="2000" dirty="0"/>
              <a:t> infrastructure physique </a:t>
            </a:r>
            <a:r>
              <a:rPr lang="en-US" sz="2000" dirty="0" err="1"/>
              <a:t>ou</a:t>
            </a:r>
            <a:r>
              <a:rPr lang="en-US" sz="2000" dirty="0"/>
              <a:t> </a:t>
            </a:r>
            <a:r>
              <a:rPr lang="en-US" sz="2000" dirty="0" err="1"/>
              <a:t>d'équipements</a:t>
            </a:r>
            <a:r>
              <a:rPr lang="en-US" sz="2000" dirty="0"/>
              <a:t> sur le </a:t>
            </a:r>
            <a:r>
              <a:rPr lang="en-US" sz="2000" dirty="0" err="1"/>
              <a:t>territoire</a:t>
            </a:r>
            <a:r>
              <a:rPr lang="en-US" sz="2000" dirty="0"/>
              <a:t>, </a:t>
            </a:r>
            <a:r>
              <a:rPr lang="en-US" sz="2000" dirty="0" err="1"/>
              <a:t>même</a:t>
            </a:r>
            <a:r>
              <a:rPr lang="en-US" sz="2000" dirty="0"/>
              <a:t> </a:t>
            </a:r>
            <a:r>
              <a:rPr lang="en-US" sz="2000" dirty="0" err="1"/>
              <a:t>si</a:t>
            </a:r>
            <a:r>
              <a:rPr lang="en-US" sz="2000" dirty="0"/>
              <a:t> </a:t>
            </a:r>
            <a:r>
              <a:rPr lang="en-US" sz="2000" dirty="0" err="1"/>
              <a:t>ce</a:t>
            </a:r>
            <a:r>
              <a:rPr lang="en-US" sz="2000" dirty="0"/>
              <a:t> </a:t>
            </a:r>
            <a:r>
              <a:rPr lang="en-US" sz="2000" dirty="0" err="1"/>
              <a:t>n'est</a:t>
            </a:r>
            <a:r>
              <a:rPr lang="en-US" sz="2000" dirty="0"/>
              <a:t> pas le lieu de </a:t>
            </a:r>
            <a:r>
              <a:rPr lang="en-US" sz="2000" dirty="0" err="1"/>
              <a:t>ses</a:t>
            </a:r>
            <a:r>
              <a:rPr lang="en-US" sz="2000" dirty="0"/>
              <a:t> </a:t>
            </a:r>
            <a:r>
              <a:rPr lang="en-US" sz="2000" dirty="0" err="1"/>
              <a:t>principales</a:t>
            </a:r>
            <a:r>
              <a:rPr lang="en-US" sz="2000" dirty="0"/>
              <a:t> </a:t>
            </a:r>
            <a:r>
              <a:rPr lang="en-US" sz="2000" dirty="0" err="1"/>
              <a:t>opérations</a:t>
            </a:r>
            <a:r>
              <a:rPr lang="en-US" sz="2000" dirty="0"/>
              <a:t> </a:t>
            </a:r>
            <a:r>
              <a:rPr lang="en-US" sz="2000" dirty="0" err="1"/>
              <a:t>ou</a:t>
            </a:r>
            <a:r>
              <a:rPr lang="en-US" sz="2000" dirty="0"/>
              <a:t> de son </a:t>
            </a:r>
            <a:r>
              <a:rPr lang="en-US" sz="2000" dirty="0" err="1"/>
              <a:t>siège</a:t>
            </a:r>
            <a:r>
              <a:rPr lang="en-US" sz="2000" dirty="0"/>
              <a:t> social. </a:t>
            </a:r>
          </a:p>
          <a:p>
            <a:pPr algn="just"/>
            <a:r>
              <a:rPr lang="en-US" sz="2000" dirty="0"/>
              <a:t>- Une communication est </a:t>
            </a:r>
            <a:r>
              <a:rPr lang="en-US" sz="2000" dirty="0" err="1"/>
              <a:t>considérée</a:t>
            </a:r>
            <a:r>
              <a:rPr lang="en-US" sz="2000" dirty="0"/>
              <a:t> </a:t>
            </a:r>
            <a:r>
              <a:rPr lang="en-US" sz="2000" dirty="0" err="1"/>
              <a:t>comme</a:t>
            </a:r>
            <a:r>
              <a:rPr lang="en-US" sz="2000" dirty="0"/>
              <a:t> se </a:t>
            </a:r>
            <a:r>
              <a:rPr lang="en-US" sz="2000" dirty="0" err="1"/>
              <a:t>trouvant</a:t>
            </a:r>
            <a:r>
              <a:rPr lang="en-US" sz="2000" dirty="0"/>
              <a:t> sur un </a:t>
            </a:r>
            <a:r>
              <a:rPr lang="en-US" sz="2000" dirty="0" err="1"/>
              <a:t>territoire</a:t>
            </a:r>
            <a:r>
              <a:rPr lang="en-US" sz="2000" dirty="0"/>
              <a:t> </a:t>
            </a:r>
            <a:r>
              <a:rPr lang="en-US" sz="2000" dirty="0" err="1"/>
              <a:t>si</a:t>
            </a:r>
            <a:r>
              <a:rPr lang="en-US" sz="2000" dirty="0"/>
              <a:t> </a:t>
            </a:r>
            <a:r>
              <a:rPr lang="en-US" sz="2000" dirty="0" err="1"/>
              <a:t>l'un</a:t>
            </a:r>
            <a:r>
              <a:rPr lang="en-US" sz="2000" dirty="0"/>
              <a:t> des </a:t>
            </a:r>
            <a:r>
              <a:rPr lang="en-US" sz="2000" dirty="0" err="1"/>
              <a:t>interlocuteurs</a:t>
            </a:r>
            <a:r>
              <a:rPr lang="en-US" sz="2000" dirty="0"/>
              <a:t> (</a:t>
            </a:r>
            <a:r>
              <a:rPr lang="en-US" sz="2000" dirty="0" err="1"/>
              <a:t>êtres</a:t>
            </a:r>
            <a:r>
              <a:rPr lang="en-US" sz="2000" dirty="0"/>
              <a:t> </a:t>
            </a:r>
            <a:r>
              <a:rPr lang="en-US" sz="2000" dirty="0" err="1"/>
              <a:t>humains</a:t>
            </a:r>
            <a:r>
              <a:rPr lang="en-US" sz="2000" dirty="0"/>
              <a:t> </a:t>
            </a:r>
            <a:r>
              <a:rPr lang="en-US" sz="2000" dirty="0" err="1"/>
              <a:t>ou</a:t>
            </a:r>
            <a:r>
              <a:rPr lang="en-US" sz="2000" dirty="0"/>
              <a:t> </a:t>
            </a:r>
            <a:r>
              <a:rPr lang="en-US" sz="2000" dirty="0" err="1"/>
              <a:t>ordinateurs</a:t>
            </a:r>
            <a:r>
              <a:rPr lang="en-US" sz="2000" dirty="0"/>
              <a:t>) est </a:t>
            </a:r>
            <a:r>
              <a:rPr lang="en-US" sz="2000" dirty="0" err="1"/>
              <a:t>situé</a:t>
            </a:r>
            <a:r>
              <a:rPr lang="en-US" sz="2000" dirty="0"/>
              <a:t> sur le </a:t>
            </a:r>
            <a:r>
              <a:rPr lang="en-US" sz="2000" dirty="0" err="1"/>
              <a:t>territoire</a:t>
            </a:r>
            <a:r>
              <a:rPr lang="en-US" sz="2000" dirty="0"/>
              <a:t> </a:t>
            </a:r>
            <a:r>
              <a:rPr lang="en-US" sz="2000" dirty="0" err="1"/>
              <a:t>ou</a:t>
            </a:r>
            <a:r>
              <a:rPr lang="en-US" sz="2000" dirty="0"/>
              <a:t> </a:t>
            </a:r>
            <a:r>
              <a:rPr lang="en-US" sz="2000" dirty="0" err="1"/>
              <a:t>si</a:t>
            </a:r>
            <a:r>
              <a:rPr lang="en-US" sz="2000" dirty="0"/>
              <a:t> </a:t>
            </a:r>
            <a:r>
              <a:rPr lang="en-US" sz="2000" dirty="0" err="1"/>
              <a:t>l'ordinateur</a:t>
            </a:r>
            <a:r>
              <a:rPr lang="en-US" sz="2000" dirty="0"/>
              <a:t> par </a:t>
            </a:r>
            <a:r>
              <a:rPr lang="en-US" sz="2000" dirty="0" err="1"/>
              <a:t>lequel</a:t>
            </a:r>
            <a:r>
              <a:rPr lang="en-US" sz="2000" dirty="0"/>
              <a:t> passe la communication se </a:t>
            </a:r>
            <a:r>
              <a:rPr lang="en-US" sz="2000" dirty="0" err="1"/>
              <a:t>trouve</a:t>
            </a:r>
            <a:r>
              <a:rPr lang="en-US" sz="2000" dirty="0"/>
              <a:t> sur le </a:t>
            </a:r>
            <a:r>
              <a:rPr lang="en-US" sz="2000" dirty="0" err="1"/>
              <a:t>territoire</a:t>
            </a:r>
            <a:r>
              <a:rPr lang="en-US" sz="2000" dirty="0"/>
              <a:t>. </a:t>
            </a:r>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err="1">
                <a:solidFill>
                  <a:schemeClr val="bg1"/>
                </a:solidFill>
                <a:latin typeface="Verdana" panose="020B0604030504040204" pitchFamily="34" charset="0"/>
                <a:ea typeface="Verdana" panose="020B0604030504040204" pitchFamily="34" charset="0"/>
                <a:cs typeface="Verdana" charset="0"/>
              </a:rPr>
              <a:t>Collecte</a:t>
            </a:r>
            <a:r>
              <a:rPr lang="en-GB" sz="3000" dirty="0">
                <a:solidFill>
                  <a:schemeClr val="bg1"/>
                </a:solidFill>
                <a:latin typeface="Verdana" panose="020B0604030504040204" pitchFamily="34" charset="0"/>
                <a:ea typeface="Verdana" panose="020B0604030504040204" pitchFamily="34" charset="0"/>
                <a:cs typeface="Verdana" charset="0"/>
              </a:rPr>
              <a:t> </a:t>
            </a:r>
            <a:r>
              <a:rPr lang="en-GB" sz="3000" dirty="0" err="1">
                <a:solidFill>
                  <a:schemeClr val="bg1"/>
                </a:solidFill>
                <a:latin typeface="Verdana" panose="020B0604030504040204" pitchFamily="34" charset="0"/>
                <a:ea typeface="Verdana" panose="020B0604030504040204" pitchFamily="34" charset="0"/>
                <a:cs typeface="Verdana" charset="0"/>
              </a:rPr>
              <a:t>en</a:t>
            </a:r>
            <a:r>
              <a:rPr lang="en-GB" sz="3000" dirty="0">
                <a:solidFill>
                  <a:schemeClr val="bg1"/>
                </a:solidFill>
                <a:latin typeface="Verdana" panose="020B0604030504040204" pitchFamily="34" charset="0"/>
                <a:ea typeface="Verdana" panose="020B0604030504040204" pitchFamily="34" charset="0"/>
                <a:cs typeface="Verdana" charset="0"/>
              </a:rPr>
              <a:t> temps </a:t>
            </a:r>
            <a:r>
              <a:rPr lang="en-GB" sz="3000" dirty="0" err="1">
                <a:solidFill>
                  <a:schemeClr val="bg1"/>
                </a:solidFill>
                <a:latin typeface="Verdana" panose="020B0604030504040204" pitchFamily="34" charset="0"/>
                <a:ea typeface="Verdana" panose="020B0604030504040204" pitchFamily="34" charset="0"/>
                <a:cs typeface="Verdana" charset="0"/>
              </a:rPr>
              <a:t>réel</a:t>
            </a:r>
            <a:r>
              <a:rPr lang="en-GB" sz="3000" dirty="0">
                <a:solidFill>
                  <a:schemeClr val="bg1"/>
                </a:solidFill>
                <a:latin typeface="Verdana" panose="020B0604030504040204" pitchFamily="34" charset="0"/>
                <a:ea typeface="Verdana" panose="020B0604030504040204" pitchFamily="34" charset="0"/>
                <a:cs typeface="Verdana" charset="0"/>
              </a:rPr>
              <a:t> des </a:t>
            </a:r>
            <a:r>
              <a:rPr lang="en-GB" sz="3000" dirty="0" err="1">
                <a:solidFill>
                  <a:schemeClr val="bg1"/>
                </a:solidFill>
                <a:latin typeface="Verdana" panose="020B0604030504040204" pitchFamily="34" charset="0"/>
                <a:ea typeface="Verdana" panose="020B0604030504040204" pitchFamily="34" charset="0"/>
                <a:cs typeface="Verdana" charset="0"/>
              </a:rPr>
              <a:t>données</a:t>
            </a:r>
            <a:r>
              <a:rPr lang="en-GB" sz="3000" dirty="0">
                <a:solidFill>
                  <a:schemeClr val="bg1"/>
                </a:solidFill>
                <a:latin typeface="Verdana" panose="020B0604030504040204" pitchFamily="34" charset="0"/>
                <a:ea typeface="Verdana" panose="020B0604030504040204" pitchFamily="34" charset="0"/>
                <a:cs typeface="Verdana" charset="0"/>
              </a:rPr>
              <a:t> relatives au </a:t>
            </a:r>
            <a:r>
              <a:rPr lang="en-GB" sz="3000" dirty="0" err="1">
                <a:solidFill>
                  <a:schemeClr val="bg1"/>
                </a:solidFill>
                <a:latin typeface="Verdana" panose="020B0604030504040204" pitchFamily="34" charset="0"/>
                <a:ea typeface="Verdana" panose="020B0604030504040204" pitchFamily="34" charset="0"/>
                <a:cs typeface="Verdana" charset="0"/>
              </a:rPr>
              <a:t>trafic</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2">
            <a:extLst>
              <a:ext uri="{FF2B5EF4-FFF2-40B4-BE49-F238E27FC236}">
                <a16:creationId xmlns:a16="http://schemas.microsoft.com/office/drawing/2014/main" xmlns="" id="{765D5346-F80C-471A-ABF3-3A006D60C0F1}"/>
              </a:ext>
            </a:extLst>
          </p:cNvPr>
          <p:cNvSpPr/>
          <p:nvPr/>
        </p:nvSpPr>
        <p:spPr>
          <a:xfrm>
            <a:off x="130782" y="1237505"/>
            <a:ext cx="4476172" cy="5355312"/>
          </a:xfrm>
          <a:prstGeom prst="rect">
            <a:avLst/>
          </a:prstGeom>
        </p:spPr>
        <p:txBody>
          <a:bodyPr wrap="square">
            <a:spAutoFit/>
          </a:bodyPr>
          <a:lstStyle/>
          <a:p>
            <a:pPr algn="just"/>
            <a:r>
              <a:rPr lang="fr-FR" dirty="0"/>
              <a:t>1 Chaque Partie adopte les mesures législatives et autres qui se révèlent nécessaires pour habiliter ses autorités compétentes:</a:t>
            </a:r>
          </a:p>
          <a:p>
            <a:pPr algn="just"/>
            <a:r>
              <a:rPr lang="fr-FR" dirty="0"/>
              <a:t>a à collecter ou enregistrer par l’application de moyens techniques existant sur son territoire, et</a:t>
            </a:r>
          </a:p>
          <a:p>
            <a:pPr algn="just"/>
            <a:r>
              <a:rPr lang="fr-FR" dirty="0"/>
              <a:t>b à obliger un fournisseur de services, dans le cadre de ses capacités techniques existantes:</a:t>
            </a:r>
          </a:p>
          <a:p>
            <a:pPr algn="just"/>
            <a:r>
              <a:rPr lang="fr-FR" dirty="0"/>
              <a:t>	i  à collecter ou à enregistrer par 	l’application de moyens techniques 	existant sur son territoire, ou</a:t>
            </a:r>
          </a:p>
          <a:p>
            <a:pPr algn="just"/>
            <a:r>
              <a:rPr lang="fr-FR" dirty="0"/>
              <a:t>	iii à prêter aux autorités compétentes 	son concours et son assistance pour 	collecter ou enregistrer,</a:t>
            </a:r>
          </a:p>
          <a:p>
            <a:pPr algn="just"/>
            <a:r>
              <a:rPr lang="fr-FR" dirty="0"/>
              <a:t>en temps réel, les données relatives au trafic associées à des communications spécifiques transmises </a:t>
            </a:r>
            <a:r>
              <a:rPr lang="fr-FR" b="1" dirty="0">
                <a:solidFill>
                  <a:srgbClr val="FF0000"/>
                </a:solidFill>
              </a:rPr>
              <a:t>sur son territoire </a:t>
            </a:r>
            <a:r>
              <a:rPr lang="fr-FR" dirty="0"/>
              <a:t>au moyen d’un système informatique. </a:t>
            </a:r>
            <a:endParaRPr lang="en-US" dirty="0"/>
          </a:p>
        </p:txBody>
      </p:sp>
    </p:spTree>
    <p:extLst>
      <p:ext uri="{BB962C8B-B14F-4D97-AF65-F5344CB8AC3E}">
        <p14:creationId xmlns:p14="http://schemas.microsoft.com/office/powerpoint/2010/main" val="11889513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130782" y="1196752"/>
            <a:ext cx="4476172" cy="5262979"/>
          </a:xfrm>
          <a:prstGeom prst="rect">
            <a:avLst/>
          </a:prstGeom>
        </p:spPr>
        <p:txBody>
          <a:bodyPr wrap="square">
            <a:spAutoFit/>
          </a:bodyPr>
          <a:lstStyle/>
          <a:p>
            <a:pPr algn="just"/>
            <a:r>
              <a:rPr lang="fr-FR" sz="1600" dirty="0"/>
              <a:t> 2 Lorsqu’une Partie, en raison des principes établis de son ordre juridique interne, ne peut adopter les mesures énoncées au paragraphe 1.a, elle peut </a:t>
            </a:r>
            <a:r>
              <a:rPr lang="fr-FR" sz="1600" b="1" dirty="0">
                <a:solidFill>
                  <a:srgbClr val="FF0000"/>
                </a:solidFill>
              </a:rPr>
              <a:t>à la place, adopter les mesures législatives et autres qui se révèlent nécessaires</a:t>
            </a:r>
            <a:r>
              <a:rPr lang="fr-FR" sz="1600" dirty="0"/>
              <a:t> pour assurer la collecte ou l’enregistrement en temps réel des données relatives au trafic associées à des communications spécifiques transmises sur son territoire par l’application de moyens techniques existant sur ce territoire.</a:t>
            </a:r>
          </a:p>
          <a:p>
            <a:pPr algn="just"/>
            <a:endParaRPr lang="fr-FR" sz="1600" dirty="0"/>
          </a:p>
          <a:p>
            <a:pPr algn="just"/>
            <a:r>
              <a:rPr lang="fr-FR" sz="1600" dirty="0"/>
              <a:t>3 Chaque Partie adopte les mesures législatives et autres qui se révèlent nécessaires pour obliger un fournisseur de services à garder secrets le fait que l’un quelconque des pouvoirs prévus dans le présent article a été exécuté ainsi que toute information à ce sujet.</a:t>
            </a:r>
          </a:p>
          <a:p>
            <a:pPr marL="342900" indent="-342900" algn="just">
              <a:buFont typeface="+mj-lt"/>
              <a:buAutoNum type="arabicPeriod" startAt="2"/>
            </a:pPr>
            <a:endParaRPr lang="fr-FR" sz="1600" dirty="0"/>
          </a:p>
          <a:p>
            <a:pPr algn="just"/>
            <a:r>
              <a:rPr lang="fr-FR" sz="1600" dirty="0"/>
              <a:t>4 Les pouvoirs et procédures mentionnés dans le présent article doivent être soumis aux articles 14 et 15. </a:t>
            </a:r>
            <a:endParaRPr lang="en-US" sz="1600"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5262979"/>
          </a:xfrm>
          <a:prstGeom prst="rect">
            <a:avLst/>
          </a:prstGeom>
        </p:spPr>
        <p:txBody>
          <a:bodyPr wrap="square">
            <a:spAutoFit/>
          </a:bodyPr>
          <a:lstStyle/>
          <a:p>
            <a:pPr marL="342900" indent="-342900" algn="just">
              <a:buFont typeface="Arial" panose="020B0604020202020204" pitchFamily="34" charset="0"/>
              <a:buChar char="•"/>
            </a:pPr>
            <a:r>
              <a:rPr lang="en-US" sz="2400" dirty="0" err="1"/>
              <a:t>Certaines</a:t>
            </a:r>
            <a:r>
              <a:rPr lang="en-US" sz="2400" dirty="0"/>
              <a:t> </a:t>
            </a:r>
            <a:r>
              <a:rPr lang="en-US" sz="2400" dirty="0" err="1"/>
              <a:t>juridictions</a:t>
            </a:r>
            <a:r>
              <a:rPr lang="en-US" sz="2400" dirty="0"/>
              <a:t> ne </a:t>
            </a:r>
            <a:r>
              <a:rPr lang="en-US" sz="2400" dirty="0" err="1"/>
              <a:t>permettent</a:t>
            </a:r>
            <a:r>
              <a:rPr lang="en-US" sz="2400" dirty="0"/>
              <a:t> pas aux </a:t>
            </a:r>
            <a:r>
              <a:rPr lang="en-US" sz="2400" dirty="0" err="1"/>
              <a:t>autorités</a:t>
            </a:r>
            <a:r>
              <a:rPr lang="en-US" sz="2400" dirty="0"/>
              <a:t> </a:t>
            </a:r>
            <a:r>
              <a:rPr lang="en-US" sz="2400" dirty="0" err="1"/>
              <a:t>chargées</a:t>
            </a:r>
            <a:r>
              <a:rPr lang="en-US" sz="2400" dirty="0"/>
              <a:t> de </a:t>
            </a:r>
            <a:r>
              <a:rPr lang="en-US" sz="2400" dirty="0" err="1"/>
              <a:t>l'application</a:t>
            </a:r>
            <a:r>
              <a:rPr lang="en-US" sz="2400" dirty="0"/>
              <a:t> de la </a:t>
            </a:r>
            <a:r>
              <a:rPr lang="en-US" sz="2400" dirty="0" err="1"/>
              <a:t>loi</a:t>
            </a:r>
            <a:r>
              <a:rPr lang="en-US" sz="2400" dirty="0"/>
              <a:t> de </a:t>
            </a:r>
            <a:r>
              <a:rPr lang="en-US" sz="2400" dirty="0" err="1"/>
              <a:t>collecter</a:t>
            </a:r>
            <a:r>
              <a:rPr lang="en-US" sz="2400" dirty="0"/>
              <a:t> </a:t>
            </a:r>
            <a:r>
              <a:rPr lang="en-US" sz="2400" dirty="0" err="1"/>
              <a:t>ou</a:t>
            </a:r>
            <a:r>
              <a:rPr lang="en-US" sz="2400" dirty="0"/>
              <a:t> </a:t>
            </a:r>
            <a:r>
              <a:rPr lang="en-US" sz="2400" dirty="0" err="1"/>
              <a:t>d'enregistrer</a:t>
            </a:r>
            <a:r>
              <a:rPr lang="en-US" sz="2400" dirty="0"/>
              <a:t> des </a:t>
            </a:r>
            <a:r>
              <a:rPr lang="en-US" sz="2400" dirty="0" err="1"/>
              <a:t>données</a:t>
            </a:r>
            <a:r>
              <a:rPr lang="en-US" sz="2400" dirty="0"/>
              <a:t> </a:t>
            </a:r>
            <a:r>
              <a:rPr lang="en-US" sz="2400" dirty="0" err="1"/>
              <a:t>en</a:t>
            </a:r>
            <a:r>
              <a:rPr lang="en-US" sz="2400" dirty="0"/>
              <a:t> temps </a:t>
            </a:r>
            <a:r>
              <a:rPr lang="en-US" sz="2400" dirty="0" err="1"/>
              <a:t>réel</a:t>
            </a:r>
            <a:r>
              <a:rPr lang="en-US" sz="2400" dirty="0"/>
              <a:t> sans </a:t>
            </a:r>
            <a:r>
              <a:rPr lang="en-US" sz="2400" dirty="0" err="1"/>
              <a:t>l'aide</a:t>
            </a:r>
            <a:r>
              <a:rPr lang="en-US" sz="2400" dirty="0"/>
              <a:t> </a:t>
            </a:r>
            <a:r>
              <a:rPr lang="en-US" sz="2400" dirty="0" err="1"/>
              <a:t>ou</a:t>
            </a:r>
            <a:r>
              <a:rPr lang="en-US" sz="2400" dirty="0"/>
              <a:t> au </a:t>
            </a:r>
            <a:r>
              <a:rPr lang="en-US" sz="2400" dirty="0" err="1"/>
              <a:t>moins</a:t>
            </a:r>
            <a:r>
              <a:rPr lang="en-US" sz="2400" dirty="0"/>
              <a:t> la </a:t>
            </a:r>
            <a:r>
              <a:rPr lang="en-US" sz="2400" dirty="0" err="1"/>
              <a:t>connaissance</a:t>
            </a:r>
            <a:r>
              <a:rPr lang="en-US" sz="2400" dirty="0"/>
              <a:t> du </a:t>
            </a:r>
            <a:r>
              <a:rPr lang="en-US" sz="2400" dirty="0" err="1"/>
              <a:t>fournisseur</a:t>
            </a:r>
            <a:r>
              <a:rPr lang="en-US" sz="2400" dirty="0"/>
              <a:t> de services.</a:t>
            </a:r>
          </a:p>
          <a:p>
            <a:pPr marL="342900" indent="-342900" algn="just">
              <a:buFont typeface="Arial" panose="020B0604020202020204" pitchFamily="34" charset="0"/>
              <a:buChar char="•"/>
            </a:pPr>
            <a:r>
              <a:rPr lang="en-US" sz="2400" dirty="0" err="1"/>
              <a:t>Ces</a:t>
            </a:r>
            <a:r>
              <a:rPr lang="en-US" sz="2400" dirty="0"/>
              <a:t> </a:t>
            </a:r>
            <a:r>
              <a:rPr lang="en-US" sz="2400" dirty="0" err="1"/>
              <a:t>juridictions</a:t>
            </a:r>
            <a:r>
              <a:rPr lang="en-US" sz="2400" dirty="0"/>
              <a:t> </a:t>
            </a:r>
            <a:r>
              <a:rPr lang="en-US" sz="2400" dirty="0" err="1"/>
              <a:t>peuvent</a:t>
            </a:r>
            <a:r>
              <a:rPr lang="en-US" sz="2400" dirty="0"/>
              <a:t> adopter </a:t>
            </a:r>
            <a:r>
              <a:rPr lang="en-US" sz="2400" dirty="0" err="1"/>
              <a:t>d'autres</a:t>
            </a:r>
            <a:r>
              <a:rPr lang="en-US" sz="2400" dirty="0"/>
              <a:t> </a:t>
            </a:r>
            <a:r>
              <a:rPr lang="en-US" sz="2400" dirty="0" err="1"/>
              <a:t>mesures</a:t>
            </a:r>
            <a:r>
              <a:rPr lang="en-US" sz="2400" dirty="0"/>
              <a:t> </a:t>
            </a:r>
            <a:r>
              <a:rPr lang="en-US" sz="2400" dirty="0" err="1"/>
              <a:t>telles</a:t>
            </a:r>
            <a:r>
              <a:rPr lang="en-US" sz="2400" dirty="0"/>
              <a:t> que obliger les </a:t>
            </a:r>
            <a:r>
              <a:rPr lang="en-US" sz="2400" dirty="0" err="1"/>
              <a:t>fournisseurs</a:t>
            </a:r>
            <a:r>
              <a:rPr lang="en-US" sz="2400" dirty="0"/>
              <a:t> de services </a:t>
            </a:r>
            <a:r>
              <a:rPr lang="en-US" sz="2400" dirty="0" err="1"/>
              <a:t>à</a:t>
            </a:r>
            <a:r>
              <a:rPr lang="en-US" sz="2400" dirty="0"/>
              <a:t> </a:t>
            </a:r>
            <a:r>
              <a:rPr lang="en-US" sz="2400" dirty="0" err="1"/>
              <a:t>fournir</a:t>
            </a:r>
            <a:r>
              <a:rPr lang="en-US" sz="2400" dirty="0"/>
              <a:t> les installations techniques </a:t>
            </a:r>
            <a:r>
              <a:rPr lang="en-US" sz="2400" dirty="0" err="1"/>
              <a:t>nécessaires</a:t>
            </a:r>
            <a:r>
              <a:rPr lang="en-US" sz="2400" dirty="0"/>
              <a:t>.</a:t>
            </a:r>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err="1">
                <a:solidFill>
                  <a:schemeClr val="bg1"/>
                </a:solidFill>
                <a:latin typeface="Verdana" panose="020B0604030504040204" pitchFamily="34" charset="0"/>
                <a:ea typeface="Verdana" panose="020B0604030504040204" pitchFamily="34" charset="0"/>
                <a:cs typeface="Verdana" charset="0"/>
              </a:rPr>
              <a:t>Collecte</a:t>
            </a:r>
            <a:r>
              <a:rPr lang="en-GB" sz="3000" dirty="0">
                <a:solidFill>
                  <a:schemeClr val="bg1"/>
                </a:solidFill>
                <a:latin typeface="Verdana" panose="020B0604030504040204" pitchFamily="34" charset="0"/>
                <a:ea typeface="Verdana" panose="020B0604030504040204" pitchFamily="34" charset="0"/>
                <a:cs typeface="Verdana" charset="0"/>
              </a:rPr>
              <a:t> </a:t>
            </a:r>
            <a:r>
              <a:rPr lang="en-GB" sz="3000" dirty="0" err="1">
                <a:solidFill>
                  <a:schemeClr val="bg1"/>
                </a:solidFill>
                <a:latin typeface="Verdana" panose="020B0604030504040204" pitchFamily="34" charset="0"/>
                <a:ea typeface="Verdana" panose="020B0604030504040204" pitchFamily="34" charset="0"/>
                <a:cs typeface="Verdana" charset="0"/>
              </a:rPr>
              <a:t>en</a:t>
            </a:r>
            <a:r>
              <a:rPr lang="en-GB" sz="3000" dirty="0">
                <a:solidFill>
                  <a:schemeClr val="bg1"/>
                </a:solidFill>
                <a:latin typeface="Verdana" panose="020B0604030504040204" pitchFamily="34" charset="0"/>
                <a:ea typeface="Verdana" panose="020B0604030504040204" pitchFamily="34" charset="0"/>
                <a:cs typeface="Verdana" charset="0"/>
              </a:rPr>
              <a:t> temps </a:t>
            </a:r>
            <a:r>
              <a:rPr lang="en-GB" sz="3000" dirty="0" err="1">
                <a:solidFill>
                  <a:schemeClr val="bg1"/>
                </a:solidFill>
                <a:latin typeface="Verdana" panose="020B0604030504040204" pitchFamily="34" charset="0"/>
                <a:ea typeface="Verdana" panose="020B0604030504040204" pitchFamily="34" charset="0"/>
                <a:cs typeface="Verdana" charset="0"/>
              </a:rPr>
              <a:t>réel</a:t>
            </a:r>
            <a:r>
              <a:rPr lang="en-GB" sz="3000" dirty="0">
                <a:solidFill>
                  <a:schemeClr val="bg1"/>
                </a:solidFill>
                <a:latin typeface="Verdana" panose="020B0604030504040204" pitchFamily="34" charset="0"/>
                <a:ea typeface="Verdana" panose="020B0604030504040204" pitchFamily="34" charset="0"/>
                <a:cs typeface="Verdana" charset="0"/>
              </a:rPr>
              <a:t> des </a:t>
            </a:r>
            <a:r>
              <a:rPr lang="en-GB" sz="3000" dirty="0" err="1">
                <a:solidFill>
                  <a:schemeClr val="bg1"/>
                </a:solidFill>
                <a:latin typeface="Verdana" panose="020B0604030504040204" pitchFamily="34" charset="0"/>
                <a:ea typeface="Verdana" panose="020B0604030504040204" pitchFamily="34" charset="0"/>
                <a:cs typeface="Verdana" charset="0"/>
              </a:rPr>
              <a:t>données</a:t>
            </a:r>
            <a:r>
              <a:rPr lang="en-GB" sz="3000" dirty="0">
                <a:solidFill>
                  <a:schemeClr val="bg1"/>
                </a:solidFill>
                <a:latin typeface="Verdana" panose="020B0604030504040204" pitchFamily="34" charset="0"/>
                <a:ea typeface="Verdana" panose="020B0604030504040204" pitchFamily="34" charset="0"/>
                <a:cs typeface="Verdana" charset="0"/>
              </a:rPr>
              <a:t> relatives au </a:t>
            </a:r>
            <a:r>
              <a:rPr lang="en-GB" sz="3000" dirty="0" err="1">
                <a:solidFill>
                  <a:schemeClr val="bg1"/>
                </a:solidFill>
                <a:latin typeface="Verdana" panose="020B0604030504040204" pitchFamily="34" charset="0"/>
                <a:ea typeface="Verdana" panose="020B0604030504040204" pitchFamily="34" charset="0"/>
                <a:cs typeface="Verdana" charset="0"/>
              </a:rPr>
              <a:t>trafic</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3905586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5016758"/>
          </a:xfrm>
          <a:prstGeom prst="rect">
            <a:avLst/>
          </a:prstGeom>
        </p:spPr>
        <p:txBody>
          <a:bodyPr wrap="square">
            <a:spAutoFit/>
          </a:bodyPr>
          <a:lstStyle/>
          <a:p>
            <a:pPr marL="285750" indent="-285750" algn="just">
              <a:buFont typeface="Arial" panose="020B0604020202020204" pitchFamily="34" charset="0"/>
              <a:buChar char="•"/>
            </a:pPr>
            <a:r>
              <a:rPr lang="en-US" sz="2000" dirty="0"/>
              <a:t>Ce </a:t>
            </a:r>
            <a:r>
              <a:rPr lang="en-US" sz="2000" dirty="0" err="1"/>
              <a:t>pouvoir</a:t>
            </a:r>
            <a:r>
              <a:rPr lang="en-US" sz="2000" dirty="0"/>
              <a:t> </a:t>
            </a:r>
            <a:r>
              <a:rPr lang="en-US" sz="2000" dirty="0" err="1"/>
              <a:t>n'est</a:t>
            </a:r>
            <a:r>
              <a:rPr lang="en-US" sz="2000" dirty="0"/>
              <a:t> </a:t>
            </a:r>
            <a:r>
              <a:rPr lang="en-US" sz="2000" dirty="0" err="1"/>
              <a:t>efficace</a:t>
            </a:r>
            <a:r>
              <a:rPr lang="en-US" sz="2000" dirty="0"/>
              <a:t> que </a:t>
            </a:r>
            <a:r>
              <a:rPr lang="en-US" sz="2000" dirty="0" err="1"/>
              <a:t>s'il</a:t>
            </a:r>
            <a:r>
              <a:rPr lang="en-US" sz="2000" dirty="0"/>
              <a:t> est </a:t>
            </a:r>
            <a:r>
              <a:rPr lang="en-US" sz="2000" dirty="0" err="1"/>
              <a:t>exercé</a:t>
            </a:r>
            <a:r>
              <a:rPr lang="en-US" sz="2000" dirty="0"/>
              <a:t> </a:t>
            </a:r>
            <a:r>
              <a:rPr lang="en-US" sz="2000" dirty="0" err="1"/>
              <a:t>à</a:t>
            </a:r>
            <a:r>
              <a:rPr lang="en-US" sz="2000" dirty="0"/>
              <a:t> </a:t>
            </a:r>
            <a:r>
              <a:rPr lang="en-US" sz="2000" dirty="0" err="1"/>
              <a:t>l'insu</a:t>
            </a:r>
            <a:r>
              <a:rPr lang="en-US" sz="2000" dirty="0"/>
              <a:t> des </a:t>
            </a:r>
            <a:r>
              <a:rPr lang="en-US" sz="2000" dirty="0" err="1"/>
              <a:t>personnes</a:t>
            </a:r>
            <a:r>
              <a:rPr lang="en-US" sz="2000" dirty="0"/>
              <a:t> </a:t>
            </a:r>
            <a:r>
              <a:rPr lang="en-US" sz="2000" dirty="0" err="1"/>
              <a:t>faisant</a:t>
            </a:r>
            <a:r>
              <a:rPr lang="en-US" sz="2000" dirty="0"/>
              <a:t> </a:t>
            </a:r>
            <a:r>
              <a:rPr lang="en-US" sz="2000" dirty="0" err="1"/>
              <a:t>l'objet</a:t>
            </a:r>
            <a:r>
              <a:rPr lang="en-US" sz="2000" dirty="0"/>
              <a:t> de </a:t>
            </a:r>
            <a:r>
              <a:rPr lang="en-US" sz="2000" dirty="0" err="1"/>
              <a:t>l'enquête</a:t>
            </a:r>
            <a:r>
              <a:rPr lang="en-US" sz="2000" dirty="0"/>
              <a:t>.</a:t>
            </a:r>
          </a:p>
          <a:p>
            <a:pPr marL="285750" indent="-285750" algn="just">
              <a:buFont typeface="Arial" panose="020B0604020202020204" pitchFamily="34" charset="0"/>
              <a:buChar char="•"/>
            </a:pPr>
            <a:r>
              <a:rPr lang="en-US" sz="2000" dirty="0"/>
              <a:t>Les parties qui </a:t>
            </a:r>
            <a:r>
              <a:rPr lang="en-US" sz="2000" dirty="0" err="1"/>
              <a:t>communiquent</a:t>
            </a:r>
            <a:r>
              <a:rPr lang="en-US" sz="2000" dirty="0"/>
              <a:t> ne </a:t>
            </a:r>
            <a:r>
              <a:rPr lang="en-US" sz="2000" dirty="0" err="1"/>
              <a:t>doivent</a:t>
            </a:r>
            <a:r>
              <a:rPr lang="en-US" sz="2000" dirty="0"/>
              <a:t> pas </a:t>
            </a:r>
            <a:r>
              <a:rPr lang="en-US" sz="2000" dirty="0" err="1"/>
              <a:t>percevoir</a:t>
            </a:r>
            <a:r>
              <a:rPr lang="en-US" sz="2000" dirty="0"/>
              <a:t> la </a:t>
            </a:r>
            <a:r>
              <a:rPr lang="en-US" sz="2000" dirty="0" err="1"/>
              <a:t>collecte</a:t>
            </a:r>
            <a:r>
              <a:rPr lang="en-US" sz="2000" dirty="0"/>
              <a:t> </a:t>
            </a:r>
            <a:r>
              <a:rPr lang="en-US" sz="2000" dirty="0" err="1"/>
              <a:t>en</a:t>
            </a:r>
            <a:r>
              <a:rPr lang="en-US" sz="2000" dirty="0"/>
              <a:t> temps </a:t>
            </a:r>
            <a:r>
              <a:rPr lang="en-US" sz="2000" dirty="0" err="1"/>
              <a:t>réel</a:t>
            </a:r>
            <a:r>
              <a:rPr lang="en-US" sz="2000" dirty="0"/>
              <a:t> qui est </a:t>
            </a:r>
            <a:r>
              <a:rPr lang="en-US" sz="2000" dirty="0" err="1"/>
              <a:t>en</a:t>
            </a:r>
            <a:r>
              <a:rPr lang="en-US" sz="2000" dirty="0"/>
              <a:t> train d'être </a:t>
            </a:r>
            <a:r>
              <a:rPr lang="en-US" sz="2000" dirty="0" err="1"/>
              <a:t>effectuée</a:t>
            </a:r>
            <a:r>
              <a:rPr lang="en-US" sz="2000" dirty="0"/>
              <a:t>.</a:t>
            </a:r>
          </a:p>
          <a:p>
            <a:pPr marL="285750" indent="-285750" algn="just">
              <a:buFont typeface="Arial" panose="020B0604020202020204" pitchFamily="34" charset="0"/>
              <a:buChar char="•"/>
            </a:pPr>
            <a:r>
              <a:rPr lang="en-US" sz="2000" dirty="0"/>
              <a:t>Il est important que la </a:t>
            </a:r>
            <a:r>
              <a:rPr lang="en-US" sz="2000" dirty="0" err="1"/>
              <a:t>possibilité</a:t>
            </a:r>
            <a:r>
              <a:rPr lang="en-US" sz="2000" dirty="0"/>
              <a:t> </a:t>
            </a:r>
            <a:r>
              <a:rPr lang="en-US" sz="2000" dirty="0" err="1"/>
              <a:t>existe</a:t>
            </a:r>
            <a:r>
              <a:rPr lang="en-US" sz="2000" dirty="0"/>
              <a:t> de </a:t>
            </a:r>
            <a:r>
              <a:rPr lang="en-US" sz="2000" dirty="0" err="1"/>
              <a:t>pouvoir</a:t>
            </a:r>
            <a:r>
              <a:rPr lang="en-US" sz="2000" dirty="0"/>
              <a:t> </a:t>
            </a:r>
            <a:r>
              <a:rPr lang="en-US" sz="2000" dirty="0" err="1"/>
              <a:t>contraindre</a:t>
            </a:r>
            <a:r>
              <a:rPr lang="en-US" sz="2000" dirty="0"/>
              <a:t> les </a:t>
            </a:r>
            <a:r>
              <a:rPr lang="en-US" sz="2000" dirty="0" err="1"/>
              <a:t>prestataires</a:t>
            </a:r>
            <a:r>
              <a:rPr lang="en-US" sz="2000" dirty="0"/>
              <a:t> de services </a:t>
            </a:r>
            <a:r>
              <a:rPr lang="en-US" sz="2000" dirty="0" err="1"/>
              <a:t>à</a:t>
            </a:r>
            <a:r>
              <a:rPr lang="en-US" sz="2000" dirty="0"/>
              <a:t> </a:t>
            </a:r>
            <a:r>
              <a:rPr lang="en-US" sz="2000" dirty="0" err="1"/>
              <a:t>garder</a:t>
            </a:r>
            <a:r>
              <a:rPr lang="en-US" sz="2000" dirty="0"/>
              <a:t> </a:t>
            </a:r>
            <a:r>
              <a:rPr lang="en-US" sz="2000" dirty="0" err="1"/>
              <a:t>confidentiel</a:t>
            </a:r>
            <a:r>
              <a:rPr lang="en-US" sz="2000" dirty="0"/>
              <a:t> </a:t>
            </a:r>
            <a:r>
              <a:rPr lang="en-US" sz="2000" dirty="0" err="1"/>
              <a:t>l'exercice</a:t>
            </a:r>
            <a:r>
              <a:rPr lang="en-US" sz="2000" dirty="0"/>
              <a:t> de </a:t>
            </a:r>
            <a:r>
              <a:rPr lang="en-US" sz="2000" dirty="0" err="1"/>
              <a:t>ces</a:t>
            </a:r>
            <a:r>
              <a:rPr lang="en-US" sz="2000" dirty="0"/>
              <a:t> </a:t>
            </a:r>
            <a:r>
              <a:rPr lang="en-US" sz="2000" dirty="0" err="1"/>
              <a:t>pouvoirs</a:t>
            </a:r>
            <a:r>
              <a:rPr lang="en-US" sz="2000" dirty="0"/>
              <a:t>.</a:t>
            </a:r>
          </a:p>
          <a:p>
            <a:pPr marL="285750" indent="-285750" algn="just">
              <a:buFont typeface="Arial" panose="020B0604020202020204" pitchFamily="34" charset="0"/>
              <a:buChar char="•"/>
            </a:pPr>
            <a:r>
              <a:rPr lang="en-US" sz="2000" dirty="0" err="1"/>
              <a:t>Cela</a:t>
            </a:r>
            <a:r>
              <a:rPr lang="en-US" sz="2000" dirty="0"/>
              <a:t> </a:t>
            </a:r>
            <a:r>
              <a:rPr lang="en-US" sz="2000" dirty="0" err="1"/>
              <a:t>libère</a:t>
            </a:r>
            <a:r>
              <a:rPr lang="en-US" sz="2000" dirty="0"/>
              <a:t> </a:t>
            </a:r>
            <a:r>
              <a:rPr lang="en-US" sz="2000" dirty="0" err="1"/>
              <a:t>également</a:t>
            </a:r>
            <a:r>
              <a:rPr lang="en-US" sz="2000" dirty="0"/>
              <a:t> le </a:t>
            </a:r>
            <a:r>
              <a:rPr lang="en-US" sz="2000" dirty="0" err="1"/>
              <a:t>fournisseur</a:t>
            </a:r>
            <a:r>
              <a:rPr lang="en-US" sz="2000" dirty="0"/>
              <a:t> de services de </a:t>
            </a:r>
            <a:r>
              <a:rPr lang="en-US" sz="2000" dirty="0" err="1"/>
              <a:t>toute</a:t>
            </a:r>
            <a:r>
              <a:rPr lang="en-US" sz="2000" dirty="0"/>
              <a:t> obligation </a:t>
            </a:r>
            <a:r>
              <a:rPr lang="en-US" sz="2000" dirty="0" err="1"/>
              <a:t>contractuelle</a:t>
            </a:r>
            <a:r>
              <a:rPr lang="en-US" sz="2000" dirty="0"/>
              <a:t> </a:t>
            </a:r>
            <a:r>
              <a:rPr lang="en-US" sz="2000" dirty="0" err="1"/>
              <a:t>ou</a:t>
            </a:r>
            <a:r>
              <a:rPr lang="en-US" sz="2000" dirty="0"/>
              <a:t> </a:t>
            </a:r>
            <a:r>
              <a:rPr lang="en-US" sz="2000" dirty="0" err="1"/>
              <a:t>légale</a:t>
            </a:r>
            <a:r>
              <a:rPr lang="en-US" sz="2000" dirty="0"/>
              <a:t> </a:t>
            </a:r>
            <a:r>
              <a:rPr lang="en-US" sz="2000" dirty="0" err="1"/>
              <a:t>d'informer</a:t>
            </a:r>
            <a:r>
              <a:rPr lang="en-US" sz="2000" dirty="0"/>
              <a:t> les </a:t>
            </a:r>
            <a:r>
              <a:rPr lang="en-US" sz="2000" dirty="0" err="1"/>
              <a:t>abonnés</a:t>
            </a:r>
            <a:r>
              <a:rPr lang="en-US" sz="2000" dirty="0"/>
              <a:t> de la </a:t>
            </a:r>
            <a:r>
              <a:rPr lang="en-US" sz="2000" dirty="0" err="1"/>
              <a:t>mesure</a:t>
            </a:r>
            <a:r>
              <a:rPr lang="en-US" sz="2000" dirty="0"/>
              <a:t>.</a:t>
            </a:r>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err="1">
                <a:solidFill>
                  <a:schemeClr val="bg1"/>
                </a:solidFill>
                <a:latin typeface="Verdana" panose="020B0604030504040204" pitchFamily="34" charset="0"/>
                <a:ea typeface="Verdana" panose="020B0604030504040204" pitchFamily="34" charset="0"/>
                <a:cs typeface="Verdana" charset="0"/>
              </a:rPr>
              <a:t>Collecte</a:t>
            </a:r>
            <a:r>
              <a:rPr lang="en-GB" sz="3000" dirty="0">
                <a:solidFill>
                  <a:schemeClr val="bg1"/>
                </a:solidFill>
                <a:latin typeface="Verdana" panose="020B0604030504040204" pitchFamily="34" charset="0"/>
                <a:ea typeface="Verdana" panose="020B0604030504040204" pitchFamily="34" charset="0"/>
                <a:cs typeface="Verdana" charset="0"/>
              </a:rPr>
              <a:t> </a:t>
            </a:r>
            <a:r>
              <a:rPr lang="en-GB" sz="3000" dirty="0" err="1">
                <a:solidFill>
                  <a:schemeClr val="bg1"/>
                </a:solidFill>
                <a:latin typeface="Verdana" panose="020B0604030504040204" pitchFamily="34" charset="0"/>
                <a:ea typeface="Verdana" panose="020B0604030504040204" pitchFamily="34" charset="0"/>
                <a:cs typeface="Verdana" charset="0"/>
              </a:rPr>
              <a:t>en</a:t>
            </a:r>
            <a:r>
              <a:rPr lang="en-GB" sz="3000" dirty="0">
                <a:solidFill>
                  <a:schemeClr val="bg1"/>
                </a:solidFill>
                <a:latin typeface="Verdana" panose="020B0604030504040204" pitchFamily="34" charset="0"/>
                <a:ea typeface="Verdana" panose="020B0604030504040204" pitchFamily="34" charset="0"/>
                <a:cs typeface="Verdana" charset="0"/>
              </a:rPr>
              <a:t> temps </a:t>
            </a:r>
            <a:r>
              <a:rPr lang="en-GB" sz="3000" dirty="0" err="1">
                <a:solidFill>
                  <a:schemeClr val="bg1"/>
                </a:solidFill>
                <a:latin typeface="Verdana" panose="020B0604030504040204" pitchFamily="34" charset="0"/>
                <a:ea typeface="Verdana" panose="020B0604030504040204" pitchFamily="34" charset="0"/>
                <a:cs typeface="Verdana" charset="0"/>
              </a:rPr>
              <a:t>réel</a:t>
            </a:r>
            <a:r>
              <a:rPr lang="en-GB" sz="3000" dirty="0">
                <a:solidFill>
                  <a:schemeClr val="bg1"/>
                </a:solidFill>
                <a:latin typeface="Verdana" panose="020B0604030504040204" pitchFamily="34" charset="0"/>
                <a:ea typeface="Verdana" panose="020B0604030504040204" pitchFamily="34" charset="0"/>
                <a:cs typeface="Verdana" charset="0"/>
              </a:rPr>
              <a:t> des </a:t>
            </a:r>
            <a:r>
              <a:rPr lang="en-GB" sz="3000" dirty="0" err="1">
                <a:solidFill>
                  <a:schemeClr val="bg1"/>
                </a:solidFill>
                <a:latin typeface="Verdana" panose="020B0604030504040204" pitchFamily="34" charset="0"/>
                <a:ea typeface="Verdana" panose="020B0604030504040204" pitchFamily="34" charset="0"/>
                <a:cs typeface="Verdana" charset="0"/>
              </a:rPr>
              <a:t>données</a:t>
            </a:r>
            <a:r>
              <a:rPr lang="en-GB" sz="3000" dirty="0">
                <a:solidFill>
                  <a:schemeClr val="bg1"/>
                </a:solidFill>
                <a:latin typeface="Verdana" panose="020B0604030504040204" pitchFamily="34" charset="0"/>
                <a:ea typeface="Verdana" panose="020B0604030504040204" pitchFamily="34" charset="0"/>
                <a:cs typeface="Verdana" charset="0"/>
              </a:rPr>
              <a:t> relatives au </a:t>
            </a:r>
            <a:r>
              <a:rPr lang="en-GB" sz="3000" dirty="0" err="1">
                <a:solidFill>
                  <a:schemeClr val="bg1"/>
                </a:solidFill>
                <a:latin typeface="Verdana" panose="020B0604030504040204" pitchFamily="34" charset="0"/>
                <a:ea typeface="Verdana" panose="020B0604030504040204" pitchFamily="34" charset="0"/>
                <a:cs typeface="Verdana" charset="0"/>
              </a:rPr>
              <a:t>trafic</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2">
            <a:extLst>
              <a:ext uri="{FF2B5EF4-FFF2-40B4-BE49-F238E27FC236}">
                <a16:creationId xmlns:a16="http://schemas.microsoft.com/office/drawing/2014/main" xmlns="" id="{D018902B-E7A1-4CEA-910A-2F804621EA66}"/>
              </a:ext>
            </a:extLst>
          </p:cNvPr>
          <p:cNvSpPr/>
          <p:nvPr/>
        </p:nvSpPr>
        <p:spPr>
          <a:xfrm>
            <a:off x="130782" y="1196752"/>
            <a:ext cx="4476172" cy="5262979"/>
          </a:xfrm>
          <a:prstGeom prst="rect">
            <a:avLst/>
          </a:prstGeom>
        </p:spPr>
        <p:txBody>
          <a:bodyPr wrap="square">
            <a:spAutoFit/>
          </a:bodyPr>
          <a:lstStyle/>
          <a:p>
            <a:pPr algn="just"/>
            <a:r>
              <a:rPr lang="fr-FR" sz="1600" dirty="0"/>
              <a:t> 2 Lorsqu’une Partie, en raison des principes établis de son ordre juridique interne, ne peut adopter les mesures énoncées au paragraphe 1.a, elle peut à la place, adopter les mesures législatives et autres qui se révèlent nécessaires pour assurer la collecte ou l’enregistrement en temps réel des données relatives au trafic associées à des communications spécifiques transmises sur son territoire par l’application de moyens techniques existant sur ce territoire.</a:t>
            </a:r>
          </a:p>
          <a:p>
            <a:pPr algn="just"/>
            <a:endParaRPr lang="fr-FR" sz="1600" dirty="0"/>
          </a:p>
          <a:p>
            <a:pPr algn="just"/>
            <a:r>
              <a:rPr lang="fr-FR" sz="1600" dirty="0"/>
              <a:t>3 Chaque Partie adopte les mesures législatives et autres qui se révèlent nécessaires pour </a:t>
            </a:r>
            <a:r>
              <a:rPr lang="fr-FR" sz="1600" b="1" dirty="0">
                <a:solidFill>
                  <a:srgbClr val="FF0000"/>
                </a:solidFill>
              </a:rPr>
              <a:t>obliger un fournisseur de services à garder secrets le fait </a:t>
            </a:r>
            <a:r>
              <a:rPr lang="fr-FR" sz="1600" dirty="0"/>
              <a:t>que l’un quelconque des pouvoirs prévus dans le présent article a été exécuté ainsi que toute information à ce sujet.</a:t>
            </a:r>
          </a:p>
          <a:p>
            <a:pPr marL="342900" indent="-342900" algn="just">
              <a:buFont typeface="+mj-lt"/>
              <a:buAutoNum type="arabicPeriod" startAt="2"/>
            </a:pPr>
            <a:endParaRPr lang="fr-FR" sz="1600" dirty="0"/>
          </a:p>
          <a:p>
            <a:pPr algn="just"/>
            <a:r>
              <a:rPr lang="fr-FR" sz="1600" dirty="0"/>
              <a:t>4 Les pouvoirs et procédures mentionnés dans le présent article doivent être soumis aux articles 14 et 15. </a:t>
            </a:r>
            <a:endParaRPr lang="en-US" sz="1600" dirty="0"/>
          </a:p>
        </p:txBody>
      </p:sp>
    </p:spTree>
    <p:extLst>
      <p:ext uri="{BB962C8B-B14F-4D97-AF65-F5344CB8AC3E}">
        <p14:creationId xmlns:p14="http://schemas.microsoft.com/office/powerpoint/2010/main" val="2640092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Objectif de la session </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xmlns="" id="{77B18497-BF37-4A20-ABA6-353886C26CA1}"/>
              </a:ext>
            </a:extLst>
          </p:cNvPr>
          <p:cNvSpPr>
            <a:spLocks noGrp="1"/>
          </p:cNvSpPr>
          <p:nvPr>
            <p:ph idx="1"/>
          </p:nvPr>
        </p:nvSpPr>
        <p:spPr>
          <a:xfrm>
            <a:off x="215739" y="2403610"/>
            <a:ext cx="8712522" cy="3471409"/>
          </a:xfrm>
        </p:spPr>
        <p:txBody>
          <a:bodyPr>
            <a:normAutofit/>
          </a:bodyPr>
          <a:lstStyle/>
          <a:p>
            <a:pPr marL="0" indent="0" algn="just">
              <a:buNone/>
            </a:pPr>
            <a:r>
              <a:rPr lang="en-GB" dirty="0" err="1">
                <a:latin typeface="+mn-lt"/>
                <a:ea typeface="Verdana" panose="020B0604030504040204" pitchFamily="34" charset="0"/>
              </a:rPr>
              <a:t>Permettre</a:t>
            </a:r>
            <a:r>
              <a:rPr lang="en-GB" dirty="0">
                <a:latin typeface="+mn-lt"/>
                <a:ea typeface="Verdana" panose="020B0604030504040204" pitchFamily="34" charset="0"/>
              </a:rPr>
              <a:t> aux participants de bien </a:t>
            </a:r>
            <a:r>
              <a:rPr lang="en-GB" dirty="0" err="1">
                <a:latin typeface="+mn-lt"/>
                <a:ea typeface="Verdana" panose="020B0604030504040204" pitchFamily="34" charset="0"/>
              </a:rPr>
              <a:t>comprendre</a:t>
            </a:r>
            <a:r>
              <a:rPr lang="en-GB" dirty="0">
                <a:latin typeface="+mn-lt"/>
                <a:ea typeface="Verdana" panose="020B0604030504040204" pitchFamily="34" charset="0"/>
              </a:rPr>
              <a:t> les </a:t>
            </a:r>
            <a:r>
              <a:rPr lang="en-GB" dirty="0" err="1">
                <a:latin typeface="+mn-lt"/>
                <a:ea typeface="Verdana" panose="020B0604030504040204" pitchFamily="34" charset="0"/>
              </a:rPr>
              <a:t>éléments</a:t>
            </a:r>
            <a:r>
              <a:rPr lang="en-GB" dirty="0">
                <a:latin typeface="+mn-lt"/>
                <a:ea typeface="Verdana" panose="020B0604030504040204" pitchFamily="34" charset="0"/>
              </a:rPr>
              <a:t> des </a:t>
            </a:r>
            <a:r>
              <a:rPr lang="en-GB" dirty="0" err="1">
                <a:latin typeface="+mn-lt"/>
                <a:ea typeface="Verdana" panose="020B0604030504040204" pitchFamily="34" charset="0"/>
              </a:rPr>
              <a:t>pouvoirs</a:t>
            </a:r>
            <a:r>
              <a:rPr lang="en-GB" dirty="0">
                <a:latin typeface="+mn-lt"/>
                <a:ea typeface="Verdana" panose="020B0604030504040204" pitchFamily="34" charset="0"/>
              </a:rPr>
              <a:t> </a:t>
            </a:r>
            <a:r>
              <a:rPr lang="en-GB" dirty="0" err="1">
                <a:latin typeface="+mn-lt"/>
                <a:ea typeface="Verdana" panose="020B0604030504040204" pitchFamily="34" charset="0"/>
              </a:rPr>
              <a:t>procéduraux</a:t>
            </a:r>
            <a:r>
              <a:rPr lang="en-GB" dirty="0">
                <a:latin typeface="+mn-lt"/>
                <a:ea typeface="Verdana" panose="020B0604030504040204" pitchFamily="34" charset="0"/>
              </a:rPr>
              <a:t> </a:t>
            </a:r>
            <a:r>
              <a:rPr lang="en-GB" dirty="0" err="1">
                <a:latin typeface="+mn-lt"/>
                <a:ea typeface="Verdana" panose="020B0604030504040204" pitchFamily="34" charset="0"/>
              </a:rPr>
              <a:t>liés</a:t>
            </a:r>
            <a:r>
              <a:rPr lang="en-GB" dirty="0">
                <a:latin typeface="+mn-lt"/>
                <a:ea typeface="Verdana" panose="020B0604030504040204" pitchFamily="34" charset="0"/>
              </a:rPr>
              <a:t> à la perquisition et à la </a:t>
            </a:r>
            <a:r>
              <a:rPr lang="en-GB" dirty="0" err="1">
                <a:latin typeface="+mn-lt"/>
                <a:ea typeface="Verdana" panose="020B0604030504040204" pitchFamily="34" charset="0"/>
              </a:rPr>
              <a:t>saisie</a:t>
            </a:r>
            <a:r>
              <a:rPr lang="en-GB" dirty="0">
                <a:latin typeface="+mn-lt"/>
                <a:ea typeface="Verdana" panose="020B0604030504040204" pitchFamily="34" charset="0"/>
              </a:rPr>
              <a:t> de </a:t>
            </a:r>
            <a:r>
              <a:rPr lang="en-GB" dirty="0" err="1">
                <a:latin typeface="+mn-lt"/>
                <a:ea typeface="Verdana" panose="020B0604030504040204" pitchFamily="34" charset="0"/>
              </a:rPr>
              <a:t>données</a:t>
            </a:r>
            <a:r>
              <a:rPr lang="en-GB" dirty="0">
                <a:latin typeface="+mn-lt"/>
                <a:ea typeface="Verdana" panose="020B0604030504040204" pitchFamily="34" charset="0"/>
              </a:rPr>
              <a:t> </a:t>
            </a:r>
            <a:r>
              <a:rPr lang="en-GB" dirty="0" err="1">
                <a:latin typeface="+mn-lt"/>
                <a:ea typeface="Verdana" panose="020B0604030504040204" pitchFamily="34" charset="0"/>
              </a:rPr>
              <a:t>informatiques</a:t>
            </a:r>
            <a:r>
              <a:rPr lang="en-GB" dirty="0">
                <a:latin typeface="+mn-lt"/>
                <a:ea typeface="Verdana" panose="020B0604030504040204" pitchFamily="34" charset="0"/>
              </a:rPr>
              <a:t> </a:t>
            </a:r>
            <a:r>
              <a:rPr lang="en-GB" dirty="0" err="1">
                <a:latin typeface="+mn-lt"/>
                <a:ea typeface="Verdana" panose="020B0604030504040204" pitchFamily="34" charset="0"/>
              </a:rPr>
              <a:t>stockées</a:t>
            </a:r>
            <a:r>
              <a:rPr lang="en-GB" dirty="0">
                <a:latin typeface="+mn-lt"/>
                <a:ea typeface="Verdana" panose="020B0604030504040204" pitchFamily="34" charset="0"/>
              </a:rPr>
              <a:t>, </a:t>
            </a:r>
          </a:p>
          <a:p>
            <a:pPr marL="0" indent="0" algn="just">
              <a:buNone/>
            </a:pPr>
            <a:r>
              <a:rPr lang="en-GB" dirty="0">
                <a:latin typeface="+mn-lt"/>
                <a:ea typeface="Verdana" panose="020B0604030504040204" pitchFamily="34" charset="0"/>
              </a:rPr>
              <a:t>à la </a:t>
            </a:r>
            <a:r>
              <a:rPr lang="en-GB" dirty="0" err="1">
                <a:latin typeface="+mn-lt"/>
                <a:ea typeface="Verdana" panose="020B0604030504040204" pitchFamily="34" charset="0"/>
              </a:rPr>
              <a:t>collecte</a:t>
            </a:r>
            <a:r>
              <a:rPr lang="en-GB" dirty="0">
                <a:latin typeface="+mn-lt"/>
                <a:ea typeface="Verdana" panose="020B0604030504040204" pitchFamily="34" charset="0"/>
              </a:rPr>
              <a:t> en temps </a:t>
            </a:r>
            <a:r>
              <a:rPr lang="en-GB" dirty="0" err="1">
                <a:latin typeface="+mn-lt"/>
                <a:ea typeface="Verdana" panose="020B0604030504040204" pitchFamily="34" charset="0"/>
              </a:rPr>
              <a:t>réel</a:t>
            </a:r>
            <a:r>
              <a:rPr lang="en-GB" dirty="0">
                <a:latin typeface="+mn-lt"/>
                <a:ea typeface="Verdana" panose="020B0604030504040204" pitchFamily="34" charset="0"/>
              </a:rPr>
              <a:t> de </a:t>
            </a:r>
            <a:r>
              <a:rPr lang="en-GB" dirty="0" err="1">
                <a:latin typeface="+mn-lt"/>
                <a:ea typeface="Verdana" panose="020B0604030504040204" pitchFamily="34" charset="0"/>
              </a:rPr>
              <a:t>données</a:t>
            </a:r>
            <a:r>
              <a:rPr lang="en-GB" dirty="0">
                <a:latin typeface="+mn-lt"/>
                <a:ea typeface="Verdana" panose="020B0604030504040204" pitchFamily="34" charset="0"/>
              </a:rPr>
              <a:t> relatives au </a:t>
            </a:r>
            <a:r>
              <a:rPr lang="en-GB" dirty="0" err="1">
                <a:latin typeface="+mn-lt"/>
                <a:ea typeface="Verdana" panose="020B0604030504040204" pitchFamily="34" charset="0"/>
              </a:rPr>
              <a:t>trafic</a:t>
            </a:r>
            <a:r>
              <a:rPr lang="en-GB" dirty="0">
                <a:latin typeface="+mn-lt"/>
                <a:ea typeface="Verdana" panose="020B0604030504040204" pitchFamily="34" charset="0"/>
              </a:rPr>
              <a:t> et à </a:t>
            </a:r>
            <a:r>
              <a:rPr lang="en-GB" dirty="0" err="1">
                <a:latin typeface="+mn-lt"/>
                <a:ea typeface="Verdana" panose="020B0604030504040204" pitchFamily="34" charset="0"/>
              </a:rPr>
              <a:t>l'interception</a:t>
            </a:r>
            <a:r>
              <a:rPr lang="en-GB" dirty="0">
                <a:latin typeface="+mn-lt"/>
                <a:ea typeface="Verdana" panose="020B0604030504040204" pitchFamily="34" charset="0"/>
              </a:rPr>
              <a:t> de </a:t>
            </a:r>
            <a:r>
              <a:rPr lang="en-GB" dirty="0" err="1">
                <a:latin typeface="+mn-lt"/>
                <a:ea typeface="Verdana" panose="020B0604030504040204" pitchFamily="34" charset="0"/>
              </a:rPr>
              <a:t>données</a:t>
            </a:r>
            <a:r>
              <a:rPr lang="en-GB" dirty="0">
                <a:latin typeface="+mn-lt"/>
                <a:ea typeface="Verdana" panose="020B0604030504040204" pitchFamily="34" charset="0"/>
              </a:rPr>
              <a:t> relatives au </a:t>
            </a:r>
            <a:r>
              <a:rPr lang="en-GB" dirty="0" err="1">
                <a:latin typeface="+mn-lt"/>
                <a:ea typeface="Verdana" panose="020B0604030504040204" pitchFamily="34" charset="0"/>
              </a:rPr>
              <a:t>contenu</a:t>
            </a:r>
            <a:r>
              <a:rPr lang="en-GB" dirty="0">
                <a:latin typeface="+mn-lt"/>
                <a:ea typeface="Verdana" panose="020B0604030504040204" pitchFamily="34" charset="0"/>
              </a:rPr>
              <a:t>, </a:t>
            </a:r>
          </a:p>
          <a:p>
            <a:pPr marL="0" indent="0" algn="just">
              <a:buNone/>
            </a:pPr>
            <a:r>
              <a:rPr lang="en-GB" dirty="0" err="1">
                <a:latin typeface="+mn-lt"/>
                <a:ea typeface="Verdana" panose="020B0604030504040204" pitchFamily="34" charset="0"/>
              </a:rPr>
              <a:t>ainsi</a:t>
            </a:r>
            <a:r>
              <a:rPr lang="en-GB" dirty="0">
                <a:latin typeface="+mn-lt"/>
                <a:ea typeface="Verdana" panose="020B0604030504040204" pitchFamily="34" charset="0"/>
              </a:rPr>
              <a:t> que le champ </a:t>
            </a:r>
            <a:r>
              <a:rPr lang="en-GB" dirty="0" err="1">
                <a:latin typeface="+mn-lt"/>
                <a:ea typeface="Verdana" panose="020B0604030504040204" pitchFamily="34" charset="0"/>
              </a:rPr>
              <a:t>d'application</a:t>
            </a:r>
            <a:r>
              <a:rPr lang="en-GB" dirty="0">
                <a:latin typeface="+mn-lt"/>
                <a:ea typeface="Verdana" panose="020B0604030504040204" pitchFamily="34" charset="0"/>
              </a:rPr>
              <a:t> </a:t>
            </a:r>
            <a:r>
              <a:rPr lang="en-GB" dirty="0" err="1">
                <a:latin typeface="+mn-lt"/>
                <a:ea typeface="Verdana" panose="020B0604030504040204" pitchFamily="34" charset="0"/>
              </a:rPr>
              <a:t>juridictionnel</a:t>
            </a:r>
            <a:r>
              <a:rPr lang="en-GB" dirty="0">
                <a:latin typeface="+mn-lt"/>
                <a:ea typeface="Verdana" panose="020B0604030504040204" pitchFamily="34" charset="0"/>
              </a:rPr>
              <a:t> de la Convention de Budapest. </a:t>
            </a:r>
          </a:p>
        </p:txBody>
      </p:sp>
    </p:spTree>
    <p:extLst>
      <p:ext uri="{BB962C8B-B14F-4D97-AF65-F5344CB8AC3E}">
        <p14:creationId xmlns:p14="http://schemas.microsoft.com/office/powerpoint/2010/main" val="855373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4708981"/>
          </a:xfrm>
          <a:prstGeom prst="rect">
            <a:avLst/>
          </a:prstGeom>
        </p:spPr>
        <p:txBody>
          <a:bodyPr wrap="square">
            <a:spAutoFit/>
          </a:bodyPr>
          <a:lstStyle/>
          <a:p>
            <a:pPr marL="342900" indent="-342900" algn="just">
              <a:buFont typeface="Arial" panose="020B0604020202020204" pitchFamily="34" charset="0"/>
              <a:buChar char="•"/>
            </a:pPr>
            <a:r>
              <a:rPr lang="en-US" sz="2000" dirty="0" err="1"/>
              <a:t>Certaines</a:t>
            </a:r>
            <a:r>
              <a:rPr lang="en-US" sz="2000" dirty="0"/>
              <a:t> </a:t>
            </a:r>
            <a:r>
              <a:rPr lang="en-US" sz="2000" dirty="0" err="1"/>
              <a:t>données</a:t>
            </a:r>
            <a:r>
              <a:rPr lang="en-US" sz="2000" dirty="0"/>
              <a:t> relatives au </a:t>
            </a:r>
            <a:r>
              <a:rPr lang="en-US" sz="2000" dirty="0" err="1"/>
              <a:t>trafic</a:t>
            </a:r>
            <a:r>
              <a:rPr lang="en-US" sz="2000" dirty="0"/>
              <a:t> - </a:t>
            </a:r>
            <a:r>
              <a:rPr lang="en-US" sz="2000" dirty="0" err="1"/>
              <a:t>telles</a:t>
            </a:r>
            <a:r>
              <a:rPr lang="en-US" sz="2000" dirty="0"/>
              <a:t> que les </a:t>
            </a:r>
            <a:r>
              <a:rPr lang="en-US" sz="2000" dirty="0" err="1"/>
              <a:t>données</a:t>
            </a:r>
            <a:r>
              <a:rPr lang="en-US" sz="2000" dirty="0"/>
              <a:t> </a:t>
            </a:r>
            <a:r>
              <a:rPr lang="en-US" sz="2000" dirty="0" err="1"/>
              <a:t>concernant</a:t>
            </a:r>
            <a:r>
              <a:rPr lang="en-US" sz="2000" dirty="0"/>
              <a:t> la source et la destination </a:t>
            </a:r>
            <a:r>
              <a:rPr lang="en-US" sz="2000" dirty="0" err="1"/>
              <a:t>d'une</a:t>
            </a:r>
            <a:r>
              <a:rPr lang="en-US" sz="2000" dirty="0"/>
              <a:t> communication (</a:t>
            </a:r>
            <a:r>
              <a:rPr lang="en-US" sz="2000" dirty="0" err="1"/>
              <a:t>détails</a:t>
            </a:r>
            <a:r>
              <a:rPr lang="en-US" sz="2000" dirty="0"/>
              <a:t> des sites web </a:t>
            </a:r>
            <a:r>
              <a:rPr lang="en-US" sz="2000" dirty="0" err="1"/>
              <a:t>visités</a:t>
            </a:r>
            <a:r>
              <a:rPr lang="en-US" sz="2000" dirty="0"/>
              <a:t>) </a:t>
            </a:r>
            <a:r>
              <a:rPr lang="en-US" sz="2000" dirty="0" err="1"/>
              <a:t>peuvent</a:t>
            </a:r>
            <a:r>
              <a:rPr lang="en-US" sz="2000" dirty="0"/>
              <a:t> </a:t>
            </a:r>
            <a:r>
              <a:rPr lang="en-US" sz="2000" dirty="0" err="1"/>
              <a:t>avoir</a:t>
            </a:r>
            <a:r>
              <a:rPr lang="en-US" sz="2000" dirty="0"/>
              <a:t> </a:t>
            </a:r>
            <a:r>
              <a:rPr lang="en-US" sz="2000" dirty="0" err="1"/>
              <a:t>une</a:t>
            </a:r>
            <a:r>
              <a:rPr lang="en-US" sz="2000" dirty="0"/>
              <a:t> forte incidence sur la vie </a:t>
            </a:r>
            <a:r>
              <a:rPr lang="en-US" sz="2000" dirty="0" err="1"/>
              <a:t>privée</a:t>
            </a:r>
            <a:r>
              <a:rPr lang="en-US" sz="2000" dirty="0"/>
              <a:t>.</a:t>
            </a:r>
          </a:p>
          <a:p>
            <a:pPr marL="342900" indent="-342900" algn="just">
              <a:buFont typeface="Arial" panose="020B0604020202020204" pitchFamily="34" charset="0"/>
              <a:buChar char="•"/>
            </a:pPr>
            <a:r>
              <a:rPr lang="en-US" sz="2000" dirty="0" err="1"/>
              <a:t>Ces</a:t>
            </a:r>
            <a:r>
              <a:rPr lang="en-US" sz="2000" dirty="0"/>
              <a:t> </a:t>
            </a:r>
            <a:r>
              <a:rPr lang="en-US" sz="2000" dirty="0" err="1"/>
              <a:t>données</a:t>
            </a:r>
            <a:r>
              <a:rPr lang="en-US" sz="2000" dirty="0"/>
              <a:t> </a:t>
            </a:r>
            <a:r>
              <a:rPr lang="en-US" sz="2000" dirty="0" err="1"/>
              <a:t>pourraient</a:t>
            </a:r>
            <a:r>
              <a:rPr lang="en-US" sz="2000" dirty="0"/>
              <a:t> </a:t>
            </a:r>
            <a:r>
              <a:rPr lang="en-US" sz="2000" dirty="0" err="1"/>
              <a:t>permettre</a:t>
            </a:r>
            <a:r>
              <a:rPr lang="en-US" sz="2000" dirty="0"/>
              <a:t> de </a:t>
            </a:r>
            <a:r>
              <a:rPr lang="en-US" sz="2000" dirty="0" err="1"/>
              <a:t>répertorier</a:t>
            </a:r>
            <a:r>
              <a:rPr lang="en-US" sz="2000" dirty="0"/>
              <a:t> les </a:t>
            </a:r>
            <a:r>
              <a:rPr lang="en-US" sz="2000" dirty="0" err="1"/>
              <a:t>intérêts</a:t>
            </a:r>
            <a:r>
              <a:rPr lang="en-US" sz="2000" dirty="0"/>
              <a:t>, les </a:t>
            </a:r>
            <a:r>
              <a:rPr lang="en-US" sz="2000" dirty="0" err="1"/>
              <a:t>fréquentations</a:t>
            </a:r>
            <a:r>
              <a:rPr lang="en-US" sz="2000" dirty="0"/>
              <a:t> et le </a:t>
            </a:r>
            <a:r>
              <a:rPr lang="en-US" sz="2000" dirty="0" err="1"/>
              <a:t>profil</a:t>
            </a:r>
            <a:r>
              <a:rPr lang="en-US" sz="2000" dirty="0"/>
              <a:t> social </a:t>
            </a:r>
            <a:r>
              <a:rPr lang="en-US" sz="2000" dirty="0" err="1"/>
              <a:t>d'une</a:t>
            </a:r>
            <a:r>
              <a:rPr lang="en-US" sz="2000" dirty="0"/>
              <a:t> </a:t>
            </a:r>
            <a:r>
              <a:rPr lang="en-US" sz="2000" dirty="0" err="1"/>
              <a:t>personne</a:t>
            </a:r>
            <a:r>
              <a:rPr lang="en-US" sz="2000" dirty="0"/>
              <a:t>.</a:t>
            </a:r>
          </a:p>
          <a:p>
            <a:pPr marL="342900" indent="-342900" algn="just">
              <a:buFont typeface="Arial" panose="020B0604020202020204" pitchFamily="34" charset="0"/>
              <a:buChar char="•"/>
            </a:pPr>
            <a:r>
              <a:rPr lang="en-US" sz="2000" dirty="0"/>
              <a:t>Des </a:t>
            </a:r>
            <a:r>
              <a:rPr lang="en-US" sz="2000" dirty="0" err="1"/>
              <a:t>garanties</a:t>
            </a:r>
            <a:r>
              <a:rPr lang="en-US" sz="2000" dirty="0"/>
              <a:t> et des conditions </a:t>
            </a:r>
            <a:r>
              <a:rPr lang="en-US" sz="2000" dirty="0" err="1"/>
              <a:t>juridiques</a:t>
            </a:r>
            <a:r>
              <a:rPr lang="en-US" sz="2000" dirty="0"/>
              <a:t> </a:t>
            </a:r>
            <a:r>
              <a:rPr lang="en-US" sz="2000" dirty="0" err="1"/>
              <a:t>préalables</a:t>
            </a:r>
            <a:r>
              <a:rPr lang="en-US" sz="2000" dirty="0"/>
              <a:t> </a:t>
            </a:r>
            <a:r>
              <a:rPr lang="en-US" sz="2000" dirty="0" err="1"/>
              <a:t>appropriées</a:t>
            </a:r>
            <a:r>
              <a:rPr lang="en-US" sz="2000" dirty="0"/>
              <a:t> </a:t>
            </a:r>
            <a:r>
              <a:rPr lang="en-US" sz="2000" dirty="0" err="1"/>
              <a:t>doivent</a:t>
            </a:r>
            <a:r>
              <a:rPr lang="en-US" sz="2000" dirty="0"/>
              <a:t> </a:t>
            </a:r>
            <a:r>
              <a:rPr lang="en-US" sz="2000" dirty="0" err="1"/>
              <a:t>être</a:t>
            </a:r>
            <a:r>
              <a:rPr lang="en-US" sz="2000" dirty="0"/>
              <a:t> mises </a:t>
            </a:r>
            <a:r>
              <a:rPr lang="en-US" sz="2000" dirty="0" err="1"/>
              <a:t>en</a:t>
            </a:r>
            <a:r>
              <a:rPr lang="en-US" sz="2000" dirty="0"/>
              <a:t> place </a:t>
            </a:r>
            <a:r>
              <a:rPr lang="en-US" sz="2000" dirty="0" err="1"/>
              <a:t>lors</a:t>
            </a:r>
            <a:r>
              <a:rPr lang="en-US" sz="2000" dirty="0"/>
              <a:t> de la </a:t>
            </a:r>
            <a:r>
              <a:rPr lang="en-US" sz="2000" dirty="0" err="1"/>
              <a:t>collecte</a:t>
            </a:r>
            <a:r>
              <a:rPr lang="en-US" sz="2000" dirty="0"/>
              <a:t> </a:t>
            </a:r>
            <a:r>
              <a:rPr lang="en-US" sz="2000" dirty="0" err="1"/>
              <a:t>en</a:t>
            </a:r>
            <a:r>
              <a:rPr lang="en-US" sz="2000" dirty="0"/>
              <a:t> temps </a:t>
            </a:r>
            <a:r>
              <a:rPr lang="en-US" sz="2000" dirty="0" err="1"/>
              <a:t>réel</a:t>
            </a:r>
            <a:r>
              <a:rPr lang="en-US" sz="2000" dirty="0"/>
              <a:t> de </a:t>
            </a:r>
            <a:r>
              <a:rPr lang="en-US" sz="2000" dirty="0" err="1"/>
              <a:t>données</a:t>
            </a:r>
            <a:r>
              <a:rPr lang="en-US" sz="2000" dirty="0"/>
              <a:t> relatives au </a:t>
            </a:r>
            <a:r>
              <a:rPr lang="en-US" sz="2000" dirty="0" err="1"/>
              <a:t>trafic</a:t>
            </a:r>
            <a:r>
              <a:rPr lang="en-US" sz="2000" dirty="0"/>
              <a:t>.</a:t>
            </a:r>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err="1">
                <a:solidFill>
                  <a:schemeClr val="bg1"/>
                </a:solidFill>
                <a:latin typeface="Verdana" panose="020B0604030504040204" pitchFamily="34" charset="0"/>
                <a:ea typeface="Verdana" panose="020B0604030504040204" pitchFamily="34" charset="0"/>
                <a:cs typeface="Verdana" charset="0"/>
              </a:rPr>
              <a:t>Collecte</a:t>
            </a:r>
            <a:r>
              <a:rPr lang="en-GB" sz="3000" dirty="0">
                <a:solidFill>
                  <a:schemeClr val="bg1"/>
                </a:solidFill>
                <a:latin typeface="Verdana" panose="020B0604030504040204" pitchFamily="34" charset="0"/>
                <a:ea typeface="Verdana" panose="020B0604030504040204" pitchFamily="34" charset="0"/>
                <a:cs typeface="Verdana" charset="0"/>
              </a:rPr>
              <a:t> </a:t>
            </a:r>
            <a:r>
              <a:rPr lang="en-GB" sz="3000" dirty="0" err="1">
                <a:solidFill>
                  <a:schemeClr val="bg1"/>
                </a:solidFill>
                <a:latin typeface="Verdana" panose="020B0604030504040204" pitchFamily="34" charset="0"/>
                <a:ea typeface="Verdana" panose="020B0604030504040204" pitchFamily="34" charset="0"/>
                <a:cs typeface="Verdana" charset="0"/>
              </a:rPr>
              <a:t>en</a:t>
            </a:r>
            <a:r>
              <a:rPr lang="en-GB" sz="3000" dirty="0">
                <a:solidFill>
                  <a:schemeClr val="bg1"/>
                </a:solidFill>
                <a:latin typeface="Verdana" panose="020B0604030504040204" pitchFamily="34" charset="0"/>
                <a:ea typeface="Verdana" panose="020B0604030504040204" pitchFamily="34" charset="0"/>
                <a:cs typeface="Verdana" charset="0"/>
              </a:rPr>
              <a:t> temps </a:t>
            </a:r>
            <a:r>
              <a:rPr lang="en-GB" sz="3000" dirty="0" err="1">
                <a:solidFill>
                  <a:schemeClr val="bg1"/>
                </a:solidFill>
                <a:latin typeface="Verdana" panose="020B0604030504040204" pitchFamily="34" charset="0"/>
                <a:ea typeface="Verdana" panose="020B0604030504040204" pitchFamily="34" charset="0"/>
                <a:cs typeface="Verdana" charset="0"/>
              </a:rPr>
              <a:t>réel</a:t>
            </a:r>
            <a:r>
              <a:rPr lang="en-GB" sz="3000" dirty="0">
                <a:solidFill>
                  <a:schemeClr val="bg1"/>
                </a:solidFill>
                <a:latin typeface="Verdana" panose="020B0604030504040204" pitchFamily="34" charset="0"/>
                <a:ea typeface="Verdana" panose="020B0604030504040204" pitchFamily="34" charset="0"/>
                <a:cs typeface="Verdana" charset="0"/>
              </a:rPr>
              <a:t> des </a:t>
            </a:r>
            <a:r>
              <a:rPr lang="en-GB" sz="3000" dirty="0" err="1">
                <a:solidFill>
                  <a:schemeClr val="bg1"/>
                </a:solidFill>
                <a:latin typeface="Verdana" panose="020B0604030504040204" pitchFamily="34" charset="0"/>
                <a:ea typeface="Verdana" panose="020B0604030504040204" pitchFamily="34" charset="0"/>
                <a:cs typeface="Verdana" charset="0"/>
              </a:rPr>
              <a:t>données</a:t>
            </a:r>
            <a:r>
              <a:rPr lang="en-GB" sz="3000" dirty="0">
                <a:solidFill>
                  <a:schemeClr val="bg1"/>
                </a:solidFill>
                <a:latin typeface="Verdana" panose="020B0604030504040204" pitchFamily="34" charset="0"/>
                <a:ea typeface="Verdana" panose="020B0604030504040204" pitchFamily="34" charset="0"/>
                <a:cs typeface="Verdana" charset="0"/>
              </a:rPr>
              <a:t> relatives au </a:t>
            </a:r>
            <a:r>
              <a:rPr lang="en-GB" sz="3000" dirty="0" err="1">
                <a:solidFill>
                  <a:schemeClr val="bg1"/>
                </a:solidFill>
                <a:latin typeface="Verdana" panose="020B0604030504040204" pitchFamily="34" charset="0"/>
                <a:ea typeface="Verdana" panose="020B0604030504040204" pitchFamily="34" charset="0"/>
                <a:cs typeface="Verdana" charset="0"/>
              </a:rPr>
              <a:t>trafic</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2">
            <a:extLst>
              <a:ext uri="{FF2B5EF4-FFF2-40B4-BE49-F238E27FC236}">
                <a16:creationId xmlns:a16="http://schemas.microsoft.com/office/drawing/2014/main" xmlns="" id="{E9916F1D-5DEE-4D5A-B69C-45B5D9B8FC4A}"/>
              </a:ext>
            </a:extLst>
          </p:cNvPr>
          <p:cNvSpPr/>
          <p:nvPr/>
        </p:nvSpPr>
        <p:spPr>
          <a:xfrm>
            <a:off x="130782" y="1196752"/>
            <a:ext cx="4476172" cy="5262979"/>
          </a:xfrm>
          <a:prstGeom prst="rect">
            <a:avLst/>
          </a:prstGeom>
        </p:spPr>
        <p:txBody>
          <a:bodyPr wrap="square">
            <a:spAutoFit/>
          </a:bodyPr>
          <a:lstStyle/>
          <a:p>
            <a:pPr algn="just"/>
            <a:r>
              <a:rPr lang="fr-FR" sz="1600" dirty="0"/>
              <a:t> 2 Lorsqu’une Partie, en raison des principes établis de son ordre juridique interne, ne peut adopter les mesures énoncées au paragraphe 1.a, elle peut à la place, adopter les mesures législatives et autres qui se révèlent nécessaires pour assurer la collecte ou l’enregistrement en temps réel des données relatives au trafic associées à des communications spécifiques transmises sur son territoire par l’application de moyens techniques existant sur ce territoire.</a:t>
            </a:r>
          </a:p>
          <a:p>
            <a:pPr algn="just"/>
            <a:endParaRPr lang="fr-FR" sz="1600" dirty="0"/>
          </a:p>
          <a:p>
            <a:pPr algn="just"/>
            <a:r>
              <a:rPr lang="fr-FR" sz="1600" dirty="0"/>
              <a:t>3 Chaque Partie adopte les mesures législatives et autres qui se révèlent nécessaires pour obliger un fournisseur de services à garder secrets le fait que l’un quelconque des pouvoirs prévus dans le présent article a été exécuté ainsi que toute information à ce sujet.</a:t>
            </a:r>
          </a:p>
          <a:p>
            <a:pPr marL="342900" indent="-342900" algn="just">
              <a:buFont typeface="+mj-lt"/>
              <a:buAutoNum type="arabicPeriod" startAt="2"/>
            </a:pPr>
            <a:endParaRPr lang="fr-FR" sz="1600" dirty="0"/>
          </a:p>
          <a:p>
            <a:pPr algn="just"/>
            <a:r>
              <a:rPr lang="fr-FR" sz="1600" dirty="0"/>
              <a:t>4 Les pouvoirs et procédures mentionnés dans le présent article doivent être </a:t>
            </a:r>
            <a:r>
              <a:rPr lang="fr-FR" sz="1600" b="1" dirty="0">
                <a:solidFill>
                  <a:srgbClr val="FF0000"/>
                </a:solidFill>
              </a:rPr>
              <a:t>soumis aux articles 14 et 15</a:t>
            </a:r>
            <a:r>
              <a:rPr lang="fr-FR" sz="1600" dirty="0"/>
              <a:t>. </a:t>
            </a:r>
            <a:endParaRPr lang="en-US" sz="1600" dirty="0"/>
          </a:p>
        </p:txBody>
      </p:sp>
    </p:spTree>
    <p:extLst>
      <p:ext uri="{BB962C8B-B14F-4D97-AF65-F5344CB8AC3E}">
        <p14:creationId xmlns:p14="http://schemas.microsoft.com/office/powerpoint/2010/main" val="32037725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0222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BA244C-489D-417D-B8AB-CB954192CB36}"/>
              </a:ext>
            </a:extLst>
          </p:cNvPr>
          <p:cNvSpPr>
            <a:spLocks noGrp="1"/>
          </p:cNvSpPr>
          <p:nvPr>
            <p:ph type="title"/>
          </p:nvPr>
        </p:nvSpPr>
        <p:spPr/>
        <p:txBody>
          <a:bodyPr/>
          <a:lstStyle/>
          <a:p>
            <a:r>
              <a:rPr lang="en-GB" dirty="0">
                <a:latin typeface="+mn-lt"/>
              </a:rPr>
              <a:t>L'INTERCEPTION DES DONNÉES RELATIVES AU CONTENU</a:t>
            </a:r>
          </a:p>
        </p:txBody>
      </p:sp>
      <p:sp>
        <p:nvSpPr>
          <p:cNvPr id="3" name="Text Placeholder 2">
            <a:extLst>
              <a:ext uri="{FF2B5EF4-FFF2-40B4-BE49-F238E27FC236}">
                <a16:creationId xmlns:a16="http://schemas.microsoft.com/office/drawing/2014/main" xmlns="" id="{E380FE40-902C-48A0-8E4E-962AA387FB67}"/>
              </a:ext>
            </a:extLst>
          </p:cNvPr>
          <p:cNvSpPr>
            <a:spLocks noGrp="1"/>
          </p:cNvSpPr>
          <p:nvPr>
            <p:ph type="body" idx="1"/>
          </p:nvPr>
        </p:nvSpPr>
        <p:spPr/>
        <p:txBody>
          <a:bodyPr/>
          <a:lstStyle/>
          <a:p>
            <a:r>
              <a:rPr lang="en-US" dirty="0" err="1"/>
              <a:t>Pouvoirs</a:t>
            </a:r>
            <a:r>
              <a:rPr lang="en-US" dirty="0"/>
              <a:t> </a:t>
            </a:r>
            <a:r>
              <a:rPr lang="en-US" dirty="0" err="1"/>
              <a:t>procéduraux</a:t>
            </a:r>
            <a:r>
              <a:rPr lang="en-US" dirty="0"/>
              <a:t> </a:t>
            </a:r>
            <a:r>
              <a:rPr lang="en-US" dirty="0" err="1"/>
              <a:t>en</a:t>
            </a:r>
            <a:r>
              <a:rPr lang="en-US" dirty="0"/>
              <a:t> vertu de la Convention de Budapest (</a:t>
            </a:r>
            <a:r>
              <a:rPr lang="en-US" dirty="0" err="1"/>
              <a:t>Partie</a:t>
            </a:r>
            <a:r>
              <a:rPr lang="en-US" dirty="0"/>
              <a:t> 2)</a:t>
            </a:r>
          </a:p>
        </p:txBody>
      </p:sp>
      <p:sp>
        <p:nvSpPr>
          <p:cNvPr id="6" name="TextBox 7">
            <a:extLst>
              <a:ext uri="{FF2B5EF4-FFF2-40B4-BE49-F238E27FC236}">
                <a16:creationId xmlns:a16="http://schemas.microsoft.com/office/drawing/2014/main" xmlns="" id="{B56E239A-32FB-4A4C-8FCA-79491A7D860B}"/>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Section 3</a:t>
            </a:r>
            <a:endParaRPr lang="en-GB" sz="2000" dirty="0">
              <a:solidFill>
                <a:schemeClr val="bg1"/>
              </a:solidFill>
              <a:latin typeface="Verdana" charset="0"/>
              <a:cs typeface="Verdana" charset="0"/>
            </a:endParaRPr>
          </a:p>
        </p:txBody>
      </p:sp>
    </p:spTree>
    <p:extLst>
      <p:ext uri="{BB962C8B-B14F-4D97-AF65-F5344CB8AC3E}">
        <p14:creationId xmlns:p14="http://schemas.microsoft.com/office/powerpoint/2010/main" val="10845154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03337"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L'INTERCEPTION DES DONNÉES RELATIVES AU CONTENU</a:t>
            </a:r>
          </a:p>
        </p:txBody>
      </p:sp>
      <p:sp>
        <p:nvSpPr>
          <p:cNvPr id="3" name="Rectangle 3">
            <a:extLst>
              <a:ext uri="{FF2B5EF4-FFF2-40B4-BE49-F238E27FC236}">
                <a16:creationId xmlns:a16="http://schemas.microsoft.com/office/drawing/2014/main" xmlns="" id="{1BFF2216-5A17-495D-A073-E757B4149E5C}"/>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L'INTERCEPTION DES DONNÉES RELATIVES AU CONTENU</a:t>
            </a:r>
          </a:p>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(Article 21 – Budapest Convention)</a:t>
            </a: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eaLnBrk="1" hangingPunct="1">
              <a:lnSpc>
                <a:spcPct val="80000"/>
              </a:lnSpc>
              <a:spcBef>
                <a:spcPts val="600"/>
              </a:spcBef>
              <a:spcAft>
                <a:spcPts val="1200"/>
              </a:spcAft>
              <a:defRPr/>
            </a:pPr>
            <a:r>
              <a:rPr lang="en-GB" altLang="sr-Latn-RS" sz="2800" i="1" dirty="0">
                <a:ea typeface="ＭＳ Ｐゴシック" pitchFamily="34" charset="-128"/>
              </a:rPr>
              <a:t>Un </a:t>
            </a:r>
            <a:r>
              <a:rPr lang="en-GB" altLang="sr-Latn-RS" sz="2800" i="1" dirty="0" err="1">
                <a:ea typeface="ＭＳ Ｐゴシック" pitchFamily="34" charset="-128"/>
              </a:rPr>
              <a:t>outil</a:t>
            </a:r>
            <a:r>
              <a:rPr lang="en-GB" altLang="sr-Latn-RS" sz="2800" i="1" dirty="0">
                <a:ea typeface="ＭＳ Ｐゴシック" pitchFamily="34" charset="-128"/>
              </a:rPr>
              <a:t> </a:t>
            </a:r>
            <a:r>
              <a:rPr lang="en-GB" altLang="sr-Latn-RS" sz="2800" i="1" dirty="0" err="1">
                <a:ea typeface="ＭＳ Ｐゴシック" pitchFamily="34" charset="-128"/>
              </a:rPr>
              <a:t>d'investigation</a:t>
            </a:r>
            <a:r>
              <a:rPr lang="en-GB" altLang="sr-Latn-RS" sz="2800" i="1" dirty="0">
                <a:ea typeface="ＭＳ Ｐゴシック" pitchFamily="34" charset="-128"/>
              </a:rPr>
              <a:t> très puissant, </a:t>
            </a:r>
            <a:r>
              <a:rPr lang="en-GB" altLang="sr-Latn-RS" sz="2800" i="1" dirty="0" err="1">
                <a:ea typeface="ＭＳ Ｐゴシック" pitchFamily="34" charset="-128"/>
              </a:rPr>
              <a:t>mais</a:t>
            </a:r>
            <a:r>
              <a:rPr lang="en-GB" altLang="sr-Latn-RS" sz="2800" i="1" dirty="0">
                <a:ea typeface="ＭＳ Ｐゴシック" pitchFamily="34" charset="-128"/>
              </a:rPr>
              <a:t> </a:t>
            </a:r>
            <a:r>
              <a:rPr lang="en-GB" altLang="sr-Latn-RS" sz="2800" i="1" dirty="0" err="1">
                <a:ea typeface="ＭＳ Ｐゴシック" pitchFamily="34" charset="-128"/>
              </a:rPr>
              <a:t>aussi</a:t>
            </a:r>
            <a:r>
              <a:rPr lang="en-GB" altLang="sr-Latn-RS" sz="2800" i="1" dirty="0">
                <a:ea typeface="ＭＳ Ｐゴシック" pitchFamily="34" charset="-128"/>
              </a:rPr>
              <a:t> très </a:t>
            </a:r>
            <a:r>
              <a:rPr lang="en-GB" altLang="sr-Latn-RS" sz="2800" i="1" dirty="0" err="1">
                <a:ea typeface="ＭＳ Ｐゴシック" pitchFamily="34" charset="-128"/>
              </a:rPr>
              <a:t>intrusif</a:t>
            </a:r>
            <a:r>
              <a:rPr lang="en-GB" altLang="sr-Latn-RS" sz="2800" i="1" dirty="0">
                <a:ea typeface="ＭＳ Ｐゴシック" pitchFamily="34" charset="-128"/>
              </a:rPr>
              <a:t>. </a:t>
            </a:r>
          </a:p>
          <a:p>
            <a:pPr algn="ctr" eaLnBrk="1" hangingPunct="1">
              <a:lnSpc>
                <a:spcPct val="80000"/>
              </a:lnSpc>
              <a:spcBef>
                <a:spcPts val="600"/>
              </a:spcBef>
              <a:spcAft>
                <a:spcPts val="1200"/>
              </a:spcAft>
              <a:defRPr/>
            </a:pPr>
            <a:r>
              <a:rPr lang="en-GB" altLang="sr-Latn-RS" sz="2800" i="1" dirty="0">
                <a:ea typeface="ＭＳ Ｐゴシック" pitchFamily="34" charset="-128"/>
              </a:rPr>
              <a:t>Il </a:t>
            </a:r>
            <a:r>
              <a:rPr lang="en-GB" altLang="sr-Latn-RS" sz="2800" i="1" dirty="0" err="1">
                <a:ea typeface="ＭＳ Ｐゴシック" pitchFamily="34" charset="-128"/>
              </a:rPr>
              <a:t>n'est</a:t>
            </a:r>
            <a:r>
              <a:rPr lang="en-GB" altLang="sr-Latn-RS" sz="2800" i="1" dirty="0">
                <a:ea typeface="ＭＳ Ｐゴシック" pitchFamily="34" charset="-128"/>
              </a:rPr>
              <a:t> </a:t>
            </a:r>
            <a:r>
              <a:rPr lang="en-GB" altLang="sr-Latn-RS" sz="2800" i="1" dirty="0" err="1">
                <a:ea typeface="ＭＳ Ｐゴシック" pitchFamily="34" charset="-128"/>
              </a:rPr>
              <a:t>autorisé</a:t>
            </a:r>
            <a:r>
              <a:rPr lang="en-GB" altLang="sr-Latn-RS" sz="2800" i="1" dirty="0">
                <a:ea typeface="ＭＳ Ｐゴシック" pitchFamily="34" charset="-128"/>
              </a:rPr>
              <a:t> que pour </a:t>
            </a:r>
            <a:r>
              <a:rPr lang="en-GB" altLang="sr-Latn-RS" sz="2800" i="1" dirty="0" err="1">
                <a:ea typeface="ＭＳ Ｐゴシック" pitchFamily="34" charset="-128"/>
              </a:rPr>
              <a:t>une</a:t>
            </a:r>
            <a:r>
              <a:rPr lang="en-GB" altLang="sr-Latn-RS" sz="2800" i="1" dirty="0">
                <a:ea typeface="ＭＳ Ｐゴシック" pitchFamily="34" charset="-128"/>
              </a:rPr>
              <a:t> </a:t>
            </a:r>
            <a:r>
              <a:rPr lang="en-GB" altLang="sr-Latn-RS" sz="2800" i="1" dirty="0" err="1">
                <a:ea typeface="ＭＳ Ｐゴシック" pitchFamily="34" charset="-128"/>
              </a:rPr>
              <a:t>série</a:t>
            </a:r>
            <a:r>
              <a:rPr lang="en-GB" altLang="sr-Latn-RS" sz="2800" i="1" dirty="0">
                <a:ea typeface="ＭＳ Ｐゴシック" pitchFamily="34" charset="-128"/>
              </a:rPr>
              <a:t> </a:t>
            </a:r>
            <a:r>
              <a:rPr lang="en-GB" altLang="sr-Latn-RS" sz="2800" i="1" dirty="0" err="1">
                <a:ea typeface="ＭＳ Ｐゴシック" pitchFamily="34" charset="-128"/>
              </a:rPr>
              <a:t>d'infractions</a:t>
            </a:r>
            <a:r>
              <a:rPr lang="en-GB" altLang="sr-Latn-RS" sz="2800" i="1" dirty="0">
                <a:ea typeface="ＭＳ Ｐゴシック" pitchFamily="34" charset="-128"/>
              </a:rPr>
              <a:t> graves, </a:t>
            </a:r>
            <a:r>
              <a:rPr lang="en-GB" altLang="sr-Latn-RS" sz="2800" i="1" dirty="0" err="1">
                <a:ea typeface="ＭＳ Ｐゴシック" pitchFamily="34" charset="-128"/>
              </a:rPr>
              <a:t>à</a:t>
            </a:r>
            <a:r>
              <a:rPr lang="en-GB" altLang="sr-Latn-RS" sz="2800" i="1" dirty="0">
                <a:ea typeface="ＭＳ Ｐゴシック" pitchFamily="34" charset="-128"/>
              </a:rPr>
              <a:t> </a:t>
            </a:r>
            <a:r>
              <a:rPr lang="en-GB" altLang="sr-Latn-RS" sz="2800" i="1" dirty="0" err="1">
                <a:ea typeface="ＭＳ Ｐゴシック" pitchFamily="34" charset="-128"/>
              </a:rPr>
              <a:t>déterminer</a:t>
            </a:r>
            <a:r>
              <a:rPr lang="en-GB" altLang="sr-Latn-RS" sz="2800" i="1" dirty="0">
                <a:ea typeface="ＭＳ Ｐゴシック" pitchFamily="34" charset="-128"/>
              </a:rPr>
              <a:t> par les </a:t>
            </a:r>
            <a:r>
              <a:rPr lang="en-GB" altLang="sr-Latn-RS" sz="2800" i="1" dirty="0" err="1">
                <a:ea typeface="ＭＳ Ｐゴシック" pitchFamily="34" charset="-128"/>
              </a:rPr>
              <a:t>lois</a:t>
            </a:r>
            <a:r>
              <a:rPr lang="en-GB" altLang="sr-Latn-RS" sz="2800" i="1" dirty="0">
                <a:ea typeface="ＭＳ Ｐゴシック" pitchFamily="34" charset="-128"/>
              </a:rPr>
              <a:t> </a:t>
            </a:r>
            <a:r>
              <a:rPr lang="en-GB" altLang="sr-Latn-RS" sz="2800" i="1" dirty="0" err="1">
                <a:ea typeface="ＭＳ Ｐゴシック" pitchFamily="34" charset="-128"/>
              </a:rPr>
              <a:t>nationales</a:t>
            </a:r>
            <a:r>
              <a:rPr lang="en-GB" altLang="sr-Latn-RS" sz="2800" i="1" dirty="0">
                <a:ea typeface="ＭＳ Ｐゴシック" pitchFamily="34" charset="-128"/>
              </a:rPr>
              <a:t>.</a:t>
            </a:r>
          </a:p>
          <a:p>
            <a:pPr algn="ctr" eaLnBrk="1" hangingPunct="1">
              <a:lnSpc>
                <a:spcPct val="80000"/>
              </a:lnSpc>
              <a:spcBef>
                <a:spcPts val="600"/>
              </a:spcBef>
              <a:spcAft>
                <a:spcPts val="1200"/>
              </a:spcAft>
              <a:defRPr/>
            </a:pPr>
            <a:r>
              <a:rPr lang="en-GB" altLang="sr-Latn-RS" sz="2800" i="1" dirty="0">
                <a:ea typeface="ＭＳ Ｐゴシック" pitchFamily="34" charset="-128"/>
              </a:rPr>
              <a:t>Des </a:t>
            </a:r>
            <a:r>
              <a:rPr lang="en-GB" altLang="sr-Latn-RS" sz="2800" i="1" dirty="0" err="1">
                <a:ea typeface="ＭＳ Ｐゴシック" pitchFamily="34" charset="-128"/>
              </a:rPr>
              <a:t>mesures</a:t>
            </a:r>
            <a:r>
              <a:rPr lang="en-GB" altLang="sr-Latn-RS" sz="2800" i="1" dirty="0">
                <a:ea typeface="ＭＳ Ｐゴシック" pitchFamily="34" charset="-128"/>
              </a:rPr>
              <a:t> de protection </a:t>
            </a:r>
            <a:r>
              <a:rPr lang="en-GB" altLang="sr-Latn-RS" sz="2800" i="1" dirty="0" err="1">
                <a:ea typeface="ＭＳ Ｐゴシック" pitchFamily="34" charset="-128"/>
              </a:rPr>
              <a:t>adéquates</a:t>
            </a:r>
            <a:r>
              <a:rPr lang="en-GB" altLang="sr-Latn-RS" sz="2800" i="1" dirty="0">
                <a:ea typeface="ＭＳ Ｐゴシック" pitchFamily="34" charset="-128"/>
              </a:rPr>
              <a:t> </a:t>
            </a:r>
            <a:r>
              <a:rPr lang="en-GB" altLang="sr-Latn-RS" sz="2800" i="1" dirty="0" err="1">
                <a:ea typeface="ＭＳ Ｐゴシック" pitchFamily="34" charset="-128"/>
              </a:rPr>
              <a:t>doivent</a:t>
            </a:r>
            <a:r>
              <a:rPr lang="en-GB" altLang="sr-Latn-RS" sz="2800" i="1" dirty="0">
                <a:ea typeface="ＭＳ Ｐゴシック" pitchFamily="34" charset="-128"/>
              </a:rPr>
              <a:t> </a:t>
            </a:r>
            <a:r>
              <a:rPr lang="en-GB" altLang="sr-Latn-RS" sz="2800" i="1" dirty="0" err="1">
                <a:ea typeface="ＭＳ Ｐゴシック" pitchFamily="34" charset="-128"/>
              </a:rPr>
              <a:t>être</a:t>
            </a:r>
            <a:r>
              <a:rPr lang="en-GB" altLang="sr-Latn-RS" sz="2800" i="1" dirty="0">
                <a:ea typeface="ＭＳ Ｐゴシック" pitchFamily="34" charset="-128"/>
              </a:rPr>
              <a:t> mises </a:t>
            </a:r>
            <a:r>
              <a:rPr lang="en-GB" altLang="sr-Latn-RS" sz="2800" i="1" dirty="0" err="1">
                <a:ea typeface="ＭＳ Ｐゴシック" pitchFamily="34" charset="-128"/>
              </a:rPr>
              <a:t>en</a:t>
            </a:r>
            <a:r>
              <a:rPr lang="en-GB" altLang="sr-Latn-RS" sz="2800" i="1" dirty="0">
                <a:ea typeface="ＭＳ Ｐゴシック" pitchFamily="34" charset="-128"/>
              </a:rPr>
              <a:t> place.</a:t>
            </a:r>
            <a:endParaRPr lang="en-GB" altLang="sr-Latn-RS" sz="2800" i="1" dirty="0">
              <a:highlight>
                <a:srgbClr val="FFFF00"/>
              </a:highlight>
              <a:ea typeface="ＭＳ Ｐゴシック" pitchFamily="34" charset="-128"/>
            </a:endParaRPr>
          </a:p>
        </p:txBody>
      </p:sp>
    </p:spTree>
    <p:extLst>
      <p:ext uri="{BB962C8B-B14F-4D97-AF65-F5344CB8AC3E}">
        <p14:creationId xmlns:p14="http://schemas.microsoft.com/office/powerpoint/2010/main" val="37433491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xmlns="" id="{DB4CF455-1E48-448A-BBBB-6D422FE56E76}"/>
              </a:ext>
            </a:extLst>
          </p:cNvPr>
          <p:cNvGraphicFramePr>
            <a:graphicFrameLocks noChangeAspect="1"/>
          </p:cNvGraphicFramePr>
          <p:nvPr/>
        </p:nvGraphicFramePr>
        <p:xfrm>
          <a:off x="588962" y="1052513"/>
          <a:ext cx="8113340" cy="5493738"/>
        </p:xfrm>
        <a:graphic>
          <a:graphicData uri="http://schemas.openxmlformats.org/presentationml/2006/ole">
            <mc:AlternateContent xmlns:mc="http://schemas.openxmlformats.org/markup-compatibility/2006">
              <mc:Choice xmlns:v="urn:schemas-microsoft-com:vml" Requires="v">
                <p:oleObj spid="_x0000_s1063" name="Bitmap Image" r:id="rId4" imgW="8305920" imgH="6233040" progId="Paint.Picture">
                  <p:embed/>
                </p:oleObj>
              </mc:Choice>
              <mc:Fallback>
                <p:oleObj name="Bitmap Image" r:id="rId4" imgW="8305920" imgH="6233040" progId="Paint.Picture">
                  <p:embed/>
                  <p:pic>
                    <p:nvPicPr>
                      <p:cNvPr id="2" name="Object 1">
                        <a:extLst>
                          <a:ext uri="{FF2B5EF4-FFF2-40B4-BE49-F238E27FC236}">
                            <a16:creationId xmlns:a16="http://schemas.microsoft.com/office/drawing/2014/main" xmlns="" id="{DB4CF455-1E48-448A-BBBB-6D422FE56E76}"/>
                          </a:ext>
                        </a:extLst>
                      </p:cNvPr>
                      <p:cNvPicPr/>
                      <p:nvPr/>
                    </p:nvPicPr>
                    <p:blipFill>
                      <a:blip r:embed="rId5"/>
                      <a:stretch>
                        <a:fillRect/>
                      </a:stretch>
                    </p:blipFill>
                    <p:spPr>
                      <a:xfrm>
                        <a:off x="588962" y="1052513"/>
                        <a:ext cx="8113340" cy="5493738"/>
                      </a:xfrm>
                      <a:prstGeom prst="rect">
                        <a:avLst/>
                      </a:prstGeom>
                    </p:spPr>
                  </p:pic>
                </p:oleObj>
              </mc:Fallback>
            </mc:AlternateContent>
          </a:graphicData>
        </a:graphic>
      </p:graphicFrame>
      <p:sp>
        <p:nvSpPr>
          <p:cNvPr id="12" name="TextBox 7">
            <a:extLst>
              <a:ext uri="{FF2B5EF4-FFF2-40B4-BE49-F238E27FC236}">
                <a16:creationId xmlns:a16="http://schemas.microsoft.com/office/drawing/2014/main" xmlns="" id="{BED49BDA-0F3A-4203-9A8D-3D62DC42C2DD}"/>
              </a:ext>
            </a:extLst>
          </p:cNvPr>
          <p:cNvSpPr txBox="1">
            <a:spLocks noChangeArrowheads="1"/>
          </p:cNvSpPr>
          <p:nvPr/>
        </p:nvSpPr>
        <p:spPr bwMode="auto">
          <a:xfrm>
            <a:off x="1374775" y="-51451"/>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L'INTERCEPTION DES DONNÉES RELATIVES AU CONTENU</a:t>
            </a:r>
          </a:p>
        </p:txBody>
      </p:sp>
    </p:spTree>
    <p:extLst>
      <p:ext uri="{BB962C8B-B14F-4D97-AF65-F5344CB8AC3E}">
        <p14:creationId xmlns:p14="http://schemas.microsoft.com/office/powerpoint/2010/main" val="21478100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39969"/>
            <a:ext cx="4476172" cy="5509200"/>
          </a:xfrm>
          <a:prstGeom prst="rect">
            <a:avLst/>
          </a:prstGeom>
        </p:spPr>
        <p:txBody>
          <a:bodyPr wrap="square">
            <a:spAutoFit/>
          </a:bodyPr>
          <a:lstStyle/>
          <a:p>
            <a:pPr algn="just"/>
            <a:r>
              <a:rPr lang="fr-FR" sz="1600" dirty="0"/>
              <a:t> 1 Chaque Partie adopte les mesures législatives et autres qui se révèlent nécessaires pour habiliter ses autorités compétentes en ce qui concerne un éventail d’infractions graves à définir en droit interne :</a:t>
            </a:r>
          </a:p>
          <a:p>
            <a:pPr algn="just"/>
            <a:endParaRPr lang="fr-FR" sz="1600" dirty="0"/>
          </a:p>
          <a:p>
            <a:pPr algn="just"/>
            <a:r>
              <a:rPr lang="fr-FR" sz="1600" dirty="0"/>
              <a:t>a à collecter ou à enregistrer par l’application de moyens techniques existant sur son territoire, et</a:t>
            </a:r>
          </a:p>
          <a:p>
            <a:pPr algn="just"/>
            <a:endParaRPr lang="fr-FR" sz="1600" dirty="0"/>
          </a:p>
          <a:p>
            <a:pPr algn="just"/>
            <a:r>
              <a:rPr lang="fr-FR" sz="1600" dirty="0"/>
              <a:t>b à obliger un fournisseur de services, dans le cadre de ses capacités techniques:</a:t>
            </a:r>
          </a:p>
          <a:p>
            <a:pPr algn="just"/>
            <a:endParaRPr lang="fr-FR" sz="1600" dirty="0"/>
          </a:p>
          <a:p>
            <a:pPr algn="just"/>
            <a:r>
              <a:rPr lang="fr-FR" sz="1600" dirty="0"/>
              <a:t>	i à collecter ou à enregistrer par l’application 	de moyens techniques existant sur son 	territoire, ou</a:t>
            </a:r>
          </a:p>
          <a:p>
            <a:pPr algn="just"/>
            <a:r>
              <a:rPr lang="fr-FR" sz="1600" dirty="0"/>
              <a:t>	ii à prêter aux autorités compétentes son 	concours et son assistance pour collecter ou 	enregistrer,</a:t>
            </a:r>
          </a:p>
          <a:p>
            <a:pPr algn="just"/>
            <a:endParaRPr lang="fr-FR" sz="1600" dirty="0"/>
          </a:p>
          <a:p>
            <a:pPr algn="just"/>
            <a:r>
              <a:rPr lang="fr-FR" sz="1600" dirty="0"/>
              <a:t>en temps réel, les données relatives au contenu de communications spécifiques sur son territoire, transmises au moyen d’un système informatique. </a:t>
            </a:r>
            <a:endParaRPr lang="en-US" sz="1600"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2246769"/>
          </a:xfrm>
          <a:prstGeom prst="rect">
            <a:avLst/>
          </a:prstGeom>
        </p:spPr>
        <p:txBody>
          <a:bodyPr wrap="square">
            <a:spAutoFit/>
          </a:bodyPr>
          <a:lstStyle/>
          <a:p>
            <a:pPr marL="342900" indent="-342900" algn="just">
              <a:buFont typeface="Arial" panose="020B0604020202020204" pitchFamily="34" charset="0"/>
              <a:buChar char="•"/>
            </a:pPr>
            <a:r>
              <a:rPr lang="en-US" sz="2000" dirty="0"/>
              <a:t>High privacy interest associated with content data, so this power may only be exercised in relation to serious offences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Serious offences are to be determined by domestic law</a:t>
            </a:r>
          </a:p>
        </p:txBody>
      </p:sp>
      <p:sp>
        <p:nvSpPr>
          <p:cNvPr id="12" name="TextBox 7">
            <a:extLst>
              <a:ext uri="{FF2B5EF4-FFF2-40B4-BE49-F238E27FC236}">
                <a16:creationId xmlns:a16="http://schemas.microsoft.com/office/drawing/2014/main" xmlns="" id="{5D31EFFE-F398-4DE7-91BA-B6164076CB18}"/>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L'INTERCEPTION DES DONNÉES RELATIVES AU CONTENU</a:t>
            </a:r>
          </a:p>
        </p:txBody>
      </p:sp>
    </p:spTree>
    <p:extLst>
      <p:ext uri="{BB962C8B-B14F-4D97-AF65-F5344CB8AC3E}">
        <p14:creationId xmlns:p14="http://schemas.microsoft.com/office/powerpoint/2010/main" val="35582677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4893647"/>
          </a:xfrm>
          <a:prstGeom prst="rect">
            <a:avLst/>
          </a:prstGeom>
        </p:spPr>
        <p:txBody>
          <a:bodyPr wrap="square">
            <a:spAutoFit/>
          </a:bodyPr>
          <a:lstStyle/>
          <a:p>
            <a:pPr marL="342900" indent="-342900" algn="just">
              <a:buFont typeface="Arial" panose="020B0604020202020204" pitchFamily="34" charset="0"/>
              <a:buChar char="•"/>
            </a:pPr>
            <a:r>
              <a:rPr lang="en-US" sz="2400" dirty="0" err="1"/>
              <a:t>L'autorité</a:t>
            </a:r>
            <a:r>
              <a:rPr lang="en-US" sz="2400" dirty="0"/>
              <a:t> </a:t>
            </a:r>
            <a:r>
              <a:rPr lang="en-US" sz="2400" dirty="0" err="1"/>
              <a:t>compétente</a:t>
            </a:r>
            <a:r>
              <a:rPr lang="en-US" sz="2400" dirty="0"/>
              <a:t> a le </a:t>
            </a:r>
            <a:r>
              <a:rPr lang="en-US" sz="2400" dirty="0" err="1"/>
              <a:t>pouvoir</a:t>
            </a:r>
            <a:r>
              <a:rPr lang="en-US" sz="2400" dirty="0"/>
              <a:t> de :</a:t>
            </a:r>
          </a:p>
          <a:p>
            <a:pPr marL="800100" lvl="1" indent="-342900" algn="just">
              <a:buFont typeface="Arial" panose="020B0604020202020204" pitchFamily="34" charset="0"/>
              <a:buChar char="•"/>
            </a:pPr>
            <a:r>
              <a:rPr lang="en-US" sz="2400" dirty="0" err="1"/>
              <a:t>collecter</a:t>
            </a:r>
            <a:r>
              <a:rPr lang="en-US" sz="2400" dirty="0"/>
              <a:t> </a:t>
            </a:r>
            <a:r>
              <a:rPr lang="en-US" sz="2400" dirty="0" err="1"/>
              <a:t>ou</a:t>
            </a:r>
            <a:r>
              <a:rPr lang="en-US" sz="2400" dirty="0"/>
              <a:t> </a:t>
            </a:r>
            <a:r>
              <a:rPr lang="en-US" sz="2400" dirty="0" err="1"/>
              <a:t>enregistrer</a:t>
            </a:r>
            <a:r>
              <a:rPr lang="en-US" sz="2400" dirty="0"/>
              <a:t> </a:t>
            </a:r>
            <a:r>
              <a:rPr lang="en-US" sz="2400" dirty="0" err="1"/>
              <a:t>directement</a:t>
            </a:r>
            <a:r>
              <a:rPr lang="en-US" sz="2400" dirty="0"/>
              <a:t> les </a:t>
            </a:r>
            <a:r>
              <a:rPr lang="en-US" sz="2400" dirty="0" err="1"/>
              <a:t>données</a:t>
            </a:r>
            <a:r>
              <a:rPr lang="en-US" sz="2400" dirty="0"/>
              <a:t> relatives au </a:t>
            </a:r>
            <a:r>
              <a:rPr lang="en-US" sz="2400" dirty="0" err="1"/>
              <a:t>contenu</a:t>
            </a:r>
            <a:endParaRPr lang="en-US" sz="2400" dirty="0"/>
          </a:p>
          <a:p>
            <a:pPr marL="800100" lvl="1" indent="-342900" algn="just">
              <a:buFont typeface="Arial" panose="020B0604020202020204" pitchFamily="34" charset="0"/>
              <a:buChar char="•"/>
            </a:pPr>
            <a:r>
              <a:rPr lang="en-US" sz="2400" dirty="0"/>
              <a:t>obliger un </a:t>
            </a:r>
            <a:r>
              <a:rPr lang="en-US" sz="2400" dirty="0" err="1"/>
              <a:t>fournisseur</a:t>
            </a:r>
            <a:r>
              <a:rPr lang="en-US" sz="2400" dirty="0"/>
              <a:t> de services </a:t>
            </a:r>
            <a:r>
              <a:rPr lang="en-US" sz="2400" dirty="0" err="1"/>
              <a:t>à</a:t>
            </a:r>
            <a:r>
              <a:rPr lang="en-US" sz="2400" dirty="0"/>
              <a:t> </a:t>
            </a:r>
            <a:r>
              <a:rPr lang="en-US" sz="2400" dirty="0" err="1"/>
              <a:t>collecter</a:t>
            </a:r>
            <a:r>
              <a:rPr lang="en-US" sz="2400" dirty="0"/>
              <a:t> </a:t>
            </a:r>
            <a:r>
              <a:rPr lang="en-US" sz="2400" dirty="0" err="1"/>
              <a:t>ou</a:t>
            </a:r>
            <a:r>
              <a:rPr lang="en-US" sz="2400" dirty="0"/>
              <a:t> </a:t>
            </a:r>
            <a:r>
              <a:rPr lang="en-US" sz="2400" dirty="0" err="1"/>
              <a:t>à</a:t>
            </a:r>
            <a:r>
              <a:rPr lang="en-US" sz="2400" dirty="0"/>
              <a:t> </a:t>
            </a:r>
            <a:r>
              <a:rPr lang="en-US" sz="2400" dirty="0" err="1"/>
              <a:t>enregistrer</a:t>
            </a:r>
            <a:r>
              <a:rPr lang="en-US" sz="2400" dirty="0"/>
              <a:t> des </a:t>
            </a:r>
            <a:r>
              <a:rPr lang="en-US" sz="2400" dirty="0" err="1"/>
              <a:t>données</a:t>
            </a:r>
            <a:r>
              <a:rPr lang="en-US" sz="2400" dirty="0"/>
              <a:t> relatives au </a:t>
            </a:r>
            <a:r>
              <a:rPr lang="en-US" sz="2400" dirty="0" err="1"/>
              <a:t>contenu</a:t>
            </a:r>
            <a:endParaRPr lang="en-US" sz="2400" dirty="0"/>
          </a:p>
          <a:p>
            <a:pPr marL="800100" lvl="1" indent="-342900" algn="just">
              <a:buFont typeface="Arial" panose="020B0604020202020204" pitchFamily="34" charset="0"/>
              <a:buChar char="•"/>
            </a:pPr>
            <a:r>
              <a:rPr lang="en-US" sz="2400" dirty="0"/>
              <a:t>obliger un </a:t>
            </a:r>
            <a:r>
              <a:rPr lang="en-US" sz="2400" dirty="0" err="1"/>
              <a:t>fournisseur</a:t>
            </a:r>
            <a:r>
              <a:rPr lang="en-US" sz="2400" dirty="0"/>
              <a:t> de services </a:t>
            </a:r>
            <a:r>
              <a:rPr lang="en-US" sz="2400" dirty="0" err="1"/>
              <a:t>à</a:t>
            </a:r>
            <a:r>
              <a:rPr lang="en-US" sz="2400" dirty="0"/>
              <a:t> </a:t>
            </a:r>
            <a:r>
              <a:rPr lang="en-US" sz="2400" dirty="0" err="1"/>
              <a:t>coopérer</a:t>
            </a:r>
            <a:r>
              <a:rPr lang="en-US" sz="2400" dirty="0"/>
              <a:t> et </a:t>
            </a:r>
            <a:r>
              <a:rPr lang="en-US" sz="2400" dirty="0" err="1"/>
              <a:t>à</a:t>
            </a:r>
            <a:r>
              <a:rPr lang="en-US" sz="2400" dirty="0"/>
              <a:t> assister </a:t>
            </a:r>
            <a:r>
              <a:rPr lang="en-US" sz="2400" dirty="0" err="1"/>
              <a:t>l'autorité</a:t>
            </a:r>
            <a:r>
              <a:rPr lang="en-US" sz="2400" dirty="0"/>
              <a:t> </a:t>
            </a:r>
            <a:r>
              <a:rPr lang="en-US" sz="2400" dirty="0" err="1"/>
              <a:t>compétente</a:t>
            </a:r>
            <a:r>
              <a:rPr lang="en-US" sz="2400" dirty="0"/>
              <a:t>. </a:t>
            </a:r>
          </a:p>
        </p:txBody>
      </p:sp>
      <p:sp>
        <p:nvSpPr>
          <p:cNvPr id="12" name="TextBox 7">
            <a:extLst>
              <a:ext uri="{FF2B5EF4-FFF2-40B4-BE49-F238E27FC236}">
                <a16:creationId xmlns:a16="http://schemas.microsoft.com/office/drawing/2014/main" xmlns="" id="{84D401F6-7C97-4FE2-867C-8DF85C4644CC}"/>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L'INTERCEPTION DES DONNÉES RELATIVES AU CONTENU</a:t>
            </a:r>
          </a:p>
        </p:txBody>
      </p:sp>
      <p:sp>
        <p:nvSpPr>
          <p:cNvPr id="5" name="Rectangle 2">
            <a:extLst>
              <a:ext uri="{FF2B5EF4-FFF2-40B4-BE49-F238E27FC236}">
                <a16:creationId xmlns:a16="http://schemas.microsoft.com/office/drawing/2014/main" xmlns="" id="{8F38D637-7613-42B3-B0CB-6E5BBB02B052}"/>
              </a:ext>
            </a:extLst>
          </p:cNvPr>
          <p:cNvSpPr/>
          <p:nvPr/>
        </p:nvSpPr>
        <p:spPr>
          <a:xfrm>
            <a:off x="95828" y="1139969"/>
            <a:ext cx="4476172" cy="5509200"/>
          </a:xfrm>
          <a:prstGeom prst="rect">
            <a:avLst/>
          </a:prstGeom>
        </p:spPr>
        <p:txBody>
          <a:bodyPr wrap="square">
            <a:spAutoFit/>
          </a:bodyPr>
          <a:lstStyle/>
          <a:p>
            <a:pPr algn="just"/>
            <a:r>
              <a:rPr lang="fr-FR" sz="1600" dirty="0"/>
              <a:t>1 Chaque Partie adopte les mesures législatives et autres qui se révèlent nécessaires pour habiliter ses autorités compétentes en ce qui concerne un éventail d’</a:t>
            </a:r>
            <a:r>
              <a:rPr lang="fr-FR" sz="1600" b="1" dirty="0">
                <a:solidFill>
                  <a:srgbClr val="FF0000"/>
                </a:solidFill>
              </a:rPr>
              <a:t>infractions graves</a:t>
            </a:r>
            <a:r>
              <a:rPr lang="fr-FR" sz="1600" dirty="0"/>
              <a:t> à définir en droit interne :</a:t>
            </a:r>
          </a:p>
          <a:p>
            <a:pPr algn="just"/>
            <a:endParaRPr lang="fr-FR" sz="1600" dirty="0"/>
          </a:p>
          <a:p>
            <a:pPr algn="just"/>
            <a:r>
              <a:rPr lang="fr-FR" sz="1600" dirty="0"/>
              <a:t>a à collecter ou à enregistrer par l’application de moyens techniques existant sur son territoire, et</a:t>
            </a:r>
          </a:p>
          <a:p>
            <a:pPr algn="just"/>
            <a:endParaRPr lang="fr-FR" sz="1600" dirty="0"/>
          </a:p>
          <a:p>
            <a:pPr algn="just"/>
            <a:r>
              <a:rPr lang="fr-FR" sz="1600" dirty="0"/>
              <a:t>b à obliger un fournisseur de services, dans le cadre de ses capacités techniques:</a:t>
            </a:r>
          </a:p>
          <a:p>
            <a:pPr algn="just"/>
            <a:endParaRPr lang="fr-FR" sz="1600" dirty="0"/>
          </a:p>
          <a:p>
            <a:pPr algn="just"/>
            <a:r>
              <a:rPr lang="fr-FR" sz="1600" dirty="0"/>
              <a:t>	i à collecter ou à enregistrer par l’application 	de moyens techniques existant sur son 	territoire, ou</a:t>
            </a:r>
          </a:p>
          <a:p>
            <a:pPr algn="just"/>
            <a:r>
              <a:rPr lang="fr-FR" sz="1600" dirty="0"/>
              <a:t>	ii à prêter aux autorités compétentes son 	concours et son assistance pour collecter ou 	enregistrer,</a:t>
            </a:r>
          </a:p>
          <a:p>
            <a:pPr algn="just"/>
            <a:endParaRPr lang="fr-FR" sz="1600" dirty="0"/>
          </a:p>
          <a:p>
            <a:pPr algn="just"/>
            <a:r>
              <a:rPr lang="fr-FR" sz="1600" dirty="0"/>
              <a:t>en temps réel, les données relatives au contenu de communications spécifiques sur son territoire, transmises au moyen d’un système informatique. </a:t>
            </a:r>
            <a:endParaRPr lang="en-US" sz="1600" dirty="0"/>
          </a:p>
        </p:txBody>
      </p:sp>
    </p:spTree>
    <p:extLst>
      <p:ext uri="{BB962C8B-B14F-4D97-AF65-F5344CB8AC3E}">
        <p14:creationId xmlns:p14="http://schemas.microsoft.com/office/powerpoint/2010/main" val="33999369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2308324"/>
          </a:xfrm>
          <a:prstGeom prst="rect">
            <a:avLst/>
          </a:prstGeom>
        </p:spPr>
        <p:txBody>
          <a:bodyPr wrap="square">
            <a:spAutoFit/>
          </a:bodyPr>
          <a:lstStyle/>
          <a:p>
            <a:pPr marL="342900" indent="-342900" algn="just">
              <a:buFont typeface="Arial" panose="020B0604020202020204" pitchFamily="34" charset="0"/>
              <a:buChar char="•"/>
            </a:pPr>
            <a:r>
              <a:rPr lang="en-US" sz="2400" dirty="0"/>
              <a:t>Les </a:t>
            </a:r>
            <a:r>
              <a:rPr lang="en-US" sz="2400" dirty="0" err="1"/>
              <a:t>moyens</a:t>
            </a:r>
            <a:r>
              <a:rPr lang="en-US" sz="2400" dirty="0"/>
              <a:t> techniques </a:t>
            </a:r>
            <a:r>
              <a:rPr lang="en-US" sz="2400" dirty="0" err="1"/>
              <a:t>n'ont</a:t>
            </a:r>
            <a:r>
              <a:rPr lang="en-US" sz="2400" dirty="0"/>
              <a:t> pas </a:t>
            </a:r>
            <a:r>
              <a:rPr lang="en-US" sz="2400" dirty="0" err="1"/>
              <a:t>été</a:t>
            </a:r>
            <a:r>
              <a:rPr lang="en-US" sz="2400" dirty="0"/>
              <a:t> </a:t>
            </a:r>
            <a:r>
              <a:rPr lang="en-US" sz="2400" dirty="0" err="1"/>
              <a:t>définis</a:t>
            </a:r>
            <a:endParaRPr lang="en-US" sz="2400" dirty="0"/>
          </a:p>
          <a:p>
            <a:pPr marL="342900" indent="-342900" algn="just">
              <a:buFont typeface="Arial" panose="020B0604020202020204" pitchFamily="34" charset="0"/>
              <a:buChar char="•"/>
            </a:pPr>
            <a:r>
              <a:rPr lang="en-US" sz="2400" dirty="0"/>
              <a:t>Tout </a:t>
            </a:r>
            <a:r>
              <a:rPr lang="en-US" sz="2400" dirty="0" err="1"/>
              <a:t>moyen</a:t>
            </a:r>
            <a:r>
              <a:rPr lang="en-US" sz="2400" dirty="0"/>
              <a:t> technique peut </a:t>
            </a:r>
            <a:r>
              <a:rPr lang="en-US" sz="2400" dirty="0" err="1"/>
              <a:t>être</a:t>
            </a:r>
            <a:r>
              <a:rPr lang="en-US" sz="2400" dirty="0"/>
              <a:t> </a:t>
            </a:r>
            <a:r>
              <a:rPr lang="en-US" sz="2400" dirty="0" err="1"/>
              <a:t>utilisé</a:t>
            </a:r>
            <a:r>
              <a:rPr lang="en-US" sz="2400" dirty="0"/>
              <a:t> pour </a:t>
            </a:r>
            <a:r>
              <a:rPr lang="en-US" sz="2400" dirty="0" err="1"/>
              <a:t>collecter</a:t>
            </a:r>
            <a:r>
              <a:rPr lang="en-US" sz="2400" dirty="0"/>
              <a:t> des </a:t>
            </a:r>
            <a:r>
              <a:rPr lang="en-US" sz="2400" dirty="0" err="1"/>
              <a:t>données</a:t>
            </a:r>
            <a:r>
              <a:rPr lang="en-US" sz="2400" dirty="0"/>
              <a:t> relatives au </a:t>
            </a:r>
            <a:r>
              <a:rPr lang="en-US" sz="2400" dirty="0" err="1"/>
              <a:t>contenu</a:t>
            </a:r>
            <a:r>
              <a:rPr lang="en-US" sz="2400" dirty="0"/>
              <a:t> (</a:t>
            </a:r>
            <a:r>
              <a:rPr lang="en-US" sz="2400" dirty="0" err="1"/>
              <a:t>neutralité</a:t>
            </a:r>
            <a:r>
              <a:rPr lang="en-US" sz="2400" dirty="0"/>
              <a:t> </a:t>
            </a:r>
            <a:r>
              <a:rPr lang="en-US" sz="2400" dirty="0" err="1"/>
              <a:t>technologique</a:t>
            </a:r>
            <a:r>
              <a:rPr lang="en-US" sz="2400" dirty="0"/>
              <a:t>).</a:t>
            </a:r>
          </a:p>
        </p:txBody>
      </p:sp>
      <p:sp>
        <p:nvSpPr>
          <p:cNvPr id="12" name="TextBox 7">
            <a:extLst>
              <a:ext uri="{FF2B5EF4-FFF2-40B4-BE49-F238E27FC236}">
                <a16:creationId xmlns:a16="http://schemas.microsoft.com/office/drawing/2014/main" xmlns="" id="{594A45FF-9103-4D3B-8A97-E07C42D9123F}"/>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L'INTERCEPTION DES DONNÉES RELATIVES AU CONTENU</a:t>
            </a:r>
          </a:p>
        </p:txBody>
      </p:sp>
      <p:sp>
        <p:nvSpPr>
          <p:cNvPr id="5" name="Rectangle 2">
            <a:extLst>
              <a:ext uri="{FF2B5EF4-FFF2-40B4-BE49-F238E27FC236}">
                <a16:creationId xmlns:a16="http://schemas.microsoft.com/office/drawing/2014/main" xmlns="" id="{A00C941B-79AC-46E5-89F6-2219AE3CA6E7}"/>
              </a:ext>
            </a:extLst>
          </p:cNvPr>
          <p:cNvSpPr/>
          <p:nvPr/>
        </p:nvSpPr>
        <p:spPr>
          <a:xfrm>
            <a:off x="95828" y="1139969"/>
            <a:ext cx="4476172" cy="5509200"/>
          </a:xfrm>
          <a:prstGeom prst="rect">
            <a:avLst/>
          </a:prstGeom>
        </p:spPr>
        <p:txBody>
          <a:bodyPr wrap="square">
            <a:spAutoFit/>
          </a:bodyPr>
          <a:lstStyle/>
          <a:p>
            <a:pPr algn="just"/>
            <a:r>
              <a:rPr lang="fr-FR" sz="1600" dirty="0"/>
              <a:t> 1 Chaque Partie adopte les mesures législatives et autres qui se révèlent nécessaires pour habiliter ses autorités compétentes en ce qui concerne un éventail d’infractions graves à définir en droit interne :</a:t>
            </a:r>
          </a:p>
          <a:p>
            <a:pPr algn="just"/>
            <a:endParaRPr lang="fr-FR" sz="1600" dirty="0"/>
          </a:p>
          <a:p>
            <a:pPr algn="just"/>
            <a:r>
              <a:rPr lang="fr-FR" sz="1600" dirty="0"/>
              <a:t>a à </a:t>
            </a:r>
            <a:r>
              <a:rPr lang="fr-FR" sz="1600" b="1" dirty="0">
                <a:solidFill>
                  <a:srgbClr val="FF0000"/>
                </a:solidFill>
              </a:rPr>
              <a:t>collecter ou à enregistrer</a:t>
            </a:r>
            <a:r>
              <a:rPr lang="fr-FR" sz="1600" dirty="0"/>
              <a:t> par l’application de moyens techniques existant sur son territoire, et</a:t>
            </a:r>
          </a:p>
          <a:p>
            <a:pPr algn="just"/>
            <a:endParaRPr lang="fr-FR" sz="1600" dirty="0"/>
          </a:p>
          <a:p>
            <a:pPr algn="just"/>
            <a:r>
              <a:rPr lang="fr-FR" sz="1600" dirty="0"/>
              <a:t>b à </a:t>
            </a:r>
            <a:r>
              <a:rPr lang="fr-FR" sz="1600" b="1" dirty="0">
                <a:solidFill>
                  <a:srgbClr val="FF0000"/>
                </a:solidFill>
              </a:rPr>
              <a:t>obliger un fournisseur de services</a:t>
            </a:r>
            <a:r>
              <a:rPr lang="fr-FR" sz="1600" dirty="0"/>
              <a:t>, dans le cadre de ses capacités techniques:</a:t>
            </a:r>
          </a:p>
          <a:p>
            <a:pPr algn="just"/>
            <a:endParaRPr lang="fr-FR" sz="1600" dirty="0"/>
          </a:p>
          <a:p>
            <a:pPr algn="just"/>
            <a:r>
              <a:rPr lang="fr-FR" sz="1600" dirty="0"/>
              <a:t>	i à </a:t>
            </a:r>
            <a:r>
              <a:rPr lang="fr-FR" sz="1600" b="1" dirty="0">
                <a:solidFill>
                  <a:srgbClr val="FF0000"/>
                </a:solidFill>
              </a:rPr>
              <a:t>collecter ou à enregistrer </a:t>
            </a:r>
            <a:r>
              <a:rPr lang="fr-FR" sz="1600" dirty="0"/>
              <a:t>par l’application 	de moyens techniques existant sur son 	territoire, ou</a:t>
            </a:r>
          </a:p>
          <a:p>
            <a:pPr algn="just"/>
            <a:r>
              <a:rPr lang="fr-FR" sz="1600" dirty="0"/>
              <a:t>	ii à </a:t>
            </a:r>
            <a:r>
              <a:rPr lang="fr-FR" sz="1600" b="1" dirty="0">
                <a:solidFill>
                  <a:srgbClr val="FF0000"/>
                </a:solidFill>
              </a:rPr>
              <a:t>prêter</a:t>
            </a:r>
            <a:r>
              <a:rPr lang="fr-FR" sz="1600" dirty="0"/>
              <a:t> aux autorités compétentes son 	</a:t>
            </a:r>
            <a:r>
              <a:rPr lang="fr-FR" sz="1600" b="1" dirty="0">
                <a:solidFill>
                  <a:srgbClr val="FF0000"/>
                </a:solidFill>
              </a:rPr>
              <a:t>concours</a:t>
            </a:r>
            <a:r>
              <a:rPr lang="fr-FR" sz="1600" dirty="0">
                <a:solidFill>
                  <a:srgbClr val="FF0000"/>
                </a:solidFill>
              </a:rPr>
              <a:t> </a:t>
            </a:r>
            <a:r>
              <a:rPr lang="fr-FR" sz="1600" b="1" dirty="0">
                <a:solidFill>
                  <a:srgbClr val="FF0000"/>
                </a:solidFill>
              </a:rPr>
              <a:t>et</a:t>
            </a:r>
            <a:r>
              <a:rPr lang="fr-FR" sz="1600" dirty="0"/>
              <a:t> son </a:t>
            </a:r>
            <a:r>
              <a:rPr lang="fr-FR" sz="1600" b="1" dirty="0">
                <a:solidFill>
                  <a:srgbClr val="FF0000"/>
                </a:solidFill>
              </a:rPr>
              <a:t>assistance</a:t>
            </a:r>
            <a:r>
              <a:rPr lang="fr-FR" sz="1600" dirty="0"/>
              <a:t> pour collecter ou 	enregistrer,</a:t>
            </a:r>
          </a:p>
          <a:p>
            <a:pPr algn="just"/>
            <a:endParaRPr lang="fr-FR" sz="1600" dirty="0"/>
          </a:p>
          <a:p>
            <a:pPr algn="just"/>
            <a:r>
              <a:rPr lang="fr-FR" sz="1600" dirty="0"/>
              <a:t>en temps réel, les données relatives au contenu de communications spécifiques sur son territoire, transmises au moyen d’un système informatique. </a:t>
            </a:r>
            <a:endParaRPr lang="en-US" sz="1600" dirty="0"/>
          </a:p>
        </p:txBody>
      </p:sp>
    </p:spTree>
    <p:extLst>
      <p:ext uri="{BB962C8B-B14F-4D97-AF65-F5344CB8AC3E}">
        <p14:creationId xmlns:p14="http://schemas.microsoft.com/office/powerpoint/2010/main" val="12368899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4708981"/>
          </a:xfrm>
          <a:prstGeom prst="rect">
            <a:avLst/>
          </a:prstGeom>
        </p:spPr>
        <p:txBody>
          <a:bodyPr wrap="square">
            <a:spAutoFit/>
          </a:bodyPr>
          <a:lstStyle/>
          <a:p>
            <a:pPr marL="342900" indent="-342900" algn="just">
              <a:buFont typeface="Arial" panose="020B0604020202020204" pitchFamily="34" charset="0"/>
              <a:buChar char="•"/>
            </a:pPr>
            <a:r>
              <a:rPr lang="en-US" sz="2000" dirty="0" err="1"/>
              <a:t>L'obligation</a:t>
            </a:r>
            <a:r>
              <a:rPr lang="en-US" sz="2000" dirty="0"/>
              <a:t> </a:t>
            </a:r>
            <a:r>
              <a:rPr lang="en-US" sz="2000" dirty="0" err="1"/>
              <a:t>imposée</a:t>
            </a:r>
            <a:r>
              <a:rPr lang="en-US" sz="2000" dirty="0"/>
              <a:t> aux </a:t>
            </a:r>
            <a:r>
              <a:rPr lang="en-US" sz="2000" dirty="0" err="1"/>
              <a:t>fournisseurs</a:t>
            </a:r>
            <a:r>
              <a:rPr lang="en-US" sz="2000" dirty="0"/>
              <a:t> de services ne </a:t>
            </a:r>
            <a:r>
              <a:rPr lang="en-US" sz="2000" dirty="0" err="1"/>
              <a:t>dépassera</a:t>
            </a:r>
            <a:r>
              <a:rPr lang="en-US" sz="2000" dirty="0"/>
              <a:t> pas les </a:t>
            </a:r>
            <a:r>
              <a:rPr lang="en-US" sz="2000" dirty="0" err="1"/>
              <a:t>capacités</a:t>
            </a:r>
            <a:r>
              <a:rPr lang="en-US" sz="2000" dirty="0"/>
              <a:t> techniques </a:t>
            </a:r>
            <a:r>
              <a:rPr lang="en-US" sz="2000" dirty="0" err="1"/>
              <a:t>existantes</a:t>
            </a:r>
            <a:r>
              <a:rPr lang="en-US" sz="2000" dirty="0"/>
              <a:t> (que les </a:t>
            </a:r>
            <a:r>
              <a:rPr lang="en-US" sz="2000" dirty="0" err="1"/>
              <a:t>caractéristiques</a:t>
            </a:r>
            <a:r>
              <a:rPr lang="en-US" sz="2000" dirty="0"/>
              <a:t> techniques </a:t>
            </a:r>
            <a:r>
              <a:rPr lang="en-US" sz="2000" dirty="0" err="1"/>
              <a:t>permettant</a:t>
            </a:r>
            <a:r>
              <a:rPr lang="en-US" sz="2000" dirty="0"/>
              <a:t> </a:t>
            </a:r>
            <a:r>
              <a:rPr lang="en-US" sz="2000" dirty="0" err="1"/>
              <a:t>d'intercepter</a:t>
            </a:r>
            <a:r>
              <a:rPr lang="en-US" sz="2000" dirty="0"/>
              <a:t> les </a:t>
            </a:r>
            <a:r>
              <a:rPr lang="en-US" sz="2000" dirty="0" err="1"/>
              <a:t>données</a:t>
            </a:r>
            <a:r>
              <a:rPr lang="en-US" sz="2000" dirty="0"/>
              <a:t> relatives au </a:t>
            </a:r>
            <a:r>
              <a:rPr lang="en-US" sz="2000" dirty="0" err="1"/>
              <a:t>contenu</a:t>
            </a:r>
            <a:r>
              <a:rPr lang="en-US" sz="2000" dirty="0"/>
              <a:t> </a:t>
            </a:r>
            <a:r>
              <a:rPr lang="en-US" sz="2000" dirty="0" err="1"/>
              <a:t>soient</a:t>
            </a:r>
            <a:r>
              <a:rPr lang="en-US" sz="2000" dirty="0"/>
              <a:t> </a:t>
            </a:r>
            <a:r>
              <a:rPr lang="en-US" sz="2000" dirty="0" err="1"/>
              <a:t>ou</a:t>
            </a:r>
            <a:r>
              <a:rPr lang="en-US" sz="2000" dirty="0"/>
              <a:t> non </a:t>
            </a:r>
            <a:r>
              <a:rPr lang="en-US" sz="2000" dirty="0" err="1"/>
              <a:t>utilisées</a:t>
            </a:r>
            <a:r>
              <a:rPr lang="en-US" sz="2000" dirty="0"/>
              <a:t> de manière </a:t>
            </a:r>
            <a:r>
              <a:rPr lang="en-US" sz="2000" dirty="0" err="1"/>
              <a:t>habituelle</a:t>
            </a:r>
            <a:r>
              <a:rPr lang="en-US" sz="2000" dirty="0"/>
              <a:t>)</a:t>
            </a:r>
          </a:p>
          <a:p>
            <a:pPr marL="342900" indent="-342900" algn="just">
              <a:buFont typeface="Arial" panose="020B0604020202020204" pitchFamily="34" charset="0"/>
              <a:buChar char="•"/>
            </a:pPr>
            <a:r>
              <a:rPr lang="en-US" sz="2000" dirty="0" err="1"/>
              <a:t>N'impose</a:t>
            </a:r>
            <a:r>
              <a:rPr lang="en-US" sz="2000" dirty="0"/>
              <a:t> pas aux </a:t>
            </a:r>
            <a:r>
              <a:rPr lang="en-US" sz="2000" dirty="0" err="1"/>
              <a:t>fournisseurs</a:t>
            </a:r>
            <a:r>
              <a:rPr lang="en-US" sz="2000" dirty="0"/>
              <a:t> de services </a:t>
            </a:r>
            <a:r>
              <a:rPr lang="en-US" sz="2000" dirty="0" err="1"/>
              <a:t>l'obligation</a:t>
            </a:r>
            <a:r>
              <a:rPr lang="en-US" sz="2000" dirty="0"/>
              <a:t> de </a:t>
            </a:r>
          </a:p>
          <a:p>
            <a:pPr marL="800100" lvl="1" indent="-342900" algn="just">
              <a:buFont typeface="Arial" panose="020B0604020202020204" pitchFamily="34" charset="0"/>
              <a:buChar char="•"/>
            </a:pPr>
            <a:r>
              <a:rPr lang="en-US" sz="2000" dirty="0" err="1"/>
              <a:t>Développer</a:t>
            </a:r>
            <a:r>
              <a:rPr lang="en-US" sz="2000" dirty="0"/>
              <a:t> de nouveaux </a:t>
            </a:r>
            <a:r>
              <a:rPr lang="en-US" sz="2000" dirty="0" err="1"/>
              <a:t>équipements</a:t>
            </a:r>
            <a:r>
              <a:rPr lang="en-US" sz="2000" dirty="0"/>
              <a:t> </a:t>
            </a:r>
          </a:p>
          <a:p>
            <a:pPr marL="800100" lvl="1" indent="-342900" algn="just">
              <a:buFont typeface="Arial" panose="020B0604020202020204" pitchFamily="34" charset="0"/>
              <a:buChar char="•"/>
            </a:pPr>
            <a:r>
              <a:rPr lang="en-US" sz="2000" dirty="0"/>
              <a:t>Engager des experts </a:t>
            </a:r>
          </a:p>
          <a:p>
            <a:pPr marL="800100" lvl="1" indent="-342900" algn="just">
              <a:buFont typeface="Arial" panose="020B0604020202020204" pitchFamily="34" charset="0"/>
              <a:buChar char="•"/>
            </a:pPr>
            <a:r>
              <a:rPr lang="en-US" sz="2000" dirty="0" err="1"/>
              <a:t>S'engager</a:t>
            </a:r>
            <a:r>
              <a:rPr lang="en-US" sz="2000" dirty="0"/>
              <a:t> dans </a:t>
            </a:r>
            <a:r>
              <a:rPr lang="en-US" sz="2000" dirty="0" err="1"/>
              <a:t>une</a:t>
            </a:r>
            <a:r>
              <a:rPr lang="en-US" sz="2000" dirty="0"/>
              <a:t> reconfiguration </a:t>
            </a:r>
            <a:r>
              <a:rPr lang="en-US" sz="2000" dirty="0" err="1"/>
              <a:t>coûteuse</a:t>
            </a:r>
            <a:r>
              <a:rPr lang="en-US" sz="2000" dirty="0"/>
              <a:t> des </a:t>
            </a:r>
            <a:r>
              <a:rPr lang="en-US" sz="2000" dirty="0" err="1"/>
              <a:t>systèmes</a:t>
            </a:r>
            <a:r>
              <a:rPr lang="en-US" sz="2000" dirty="0"/>
              <a:t>.</a:t>
            </a:r>
          </a:p>
        </p:txBody>
      </p:sp>
      <p:sp>
        <p:nvSpPr>
          <p:cNvPr id="12" name="TextBox 7">
            <a:extLst>
              <a:ext uri="{FF2B5EF4-FFF2-40B4-BE49-F238E27FC236}">
                <a16:creationId xmlns:a16="http://schemas.microsoft.com/office/drawing/2014/main" xmlns="" id="{6F972BD1-E8CA-42AB-BFA2-D27E25A9CF4E}"/>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L'INTERCEPTION DES DONNÉES RELATIVES AU CONTENU</a:t>
            </a:r>
          </a:p>
        </p:txBody>
      </p:sp>
      <p:sp>
        <p:nvSpPr>
          <p:cNvPr id="5" name="Rectangle 2">
            <a:extLst>
              <a:ext uri="{FF2B5EF4-FFF2-40B4-BE49-F238E27FC236}">
                <a16:creationId xmlns:a16="http://schemas.microsoft.com/office/drawing/2014/main" xmlns="" id="{C91E713E-BACC-434B-88B0-0BF4AEAA3E0C}"/>
              </a:ext>
            </a:extLst>
          </p:cNvPr>
          <p:cNvSpPr/>
          <p:nvPr/>
        </p:nvSpPr>
        <p:spPr>
          <a:xfrm>
            <a:off x="95828" y="1139969"/>
            <a:ext cx="4476172" cy="5509200"/>
          </a:xfrm>
          <a:prstGeom prst="rect">
            <a:avLst/>
          </a:prstGeom>
        </p:spPr>
        <p:txBody>
          <a:bodyPr wrap="square">
            <a:spAutoFit/>
          </a:bodyPr>
          <a:lstStyle/>
          <a:p>
            <a:pPr algn="just"/>
            <a:r>
              <a:rPr lang="fr-FR" sz="1600" dirty="0"/>
              <a:t> 1 Chaque Partie adopte les mesures législatives et autres qui se révèlent nécessaires pour habiliter ses autorités compétentes en ce qui concerne un éventail d’infractions graves à définir en droit interne :</a:t>
            </a:r>
          </a:p>
          <a:p>
            <a:pPr algn="just"/>
            <a:endParaRPr lang="fr-FR" sz="1600" dirty="0"/>
          </a:p>
          <a:p>
            <a:pPr algn="just"/>
            <a:r>
              <a:rPr lang="fr-FR" sz="1600" dirty="0"/>
              <a:t>a à collecter ou à enregistrer par l’application de </a:t>
            </a:r>
            <a:r>
              <a:rPr lang="fr-FR" sz="1600" b="1" dirty="0">
                <a:solidFill>
                  <a:srgbClr val="FF0000"/>
                </a:solidFill>
              </a:rPr>
              <a:t>moyens techniques </a:t>
            </a:r>
            <a:r>
              <a:rPr lang="fr-FR" sz="1600" dirty="0"/>
              <a:t>existant sur son territoire, et</a:t>
            </a:r>
          </a:p>
          <a:p>
            <a:pPr algn="just"/>
            <a:endParaRPr lang="fr-FR" sz="1600" dirty="0"/>
          </a:p>
          <a:p>
            <a:pPr algn="just"/>
            <a:r>
              <a:rPr lang="fr-FR" sz="1600" dirty="0"/>
              <a:t>b à obliger un fournisseur de services, dans le cadre de ses capacités techniques:</a:t>
            </a:r>
          </a:p>
          <a:p>
            <a:pPr algn="just"/>
            <a:endParaRPr lang="fr-FR" sz="1600" dirty="0"/>
          </a:p>
          <a:p>
            <a:pPr algn="just"/>
            <a:r>
              <a:rPr lang="fr-FR" sz="1600" dirty="0"/>
              <a:t>	i à collecter ou à enregistrer par l’application 	de </a:t>
            </a:r>
            <a:r>
              <a:rPr lang="fr-FR" sz="1600" b="1" dirty="0">
                <a:solidFill>
                  <a:srgbClr val="FF0000"/>
                </a:solidFill>
              </a:rPr>
              <a:t>moyens techniques </a:t>
            </a:r>
            <a:r>
              <a:rPr lang="fr-FR" sz="1600" dirty="0"/>
              <a:t>existant sur son 	territoire, ou</a:t>
            </a:r>
          </a:p>
          <a:p>
            <a:pPr algn="just"/>
            <a:r>
              <a:rPr lang="fr-FR" sz="1600" dirty="0"/>
              <a:t>	ii à prêter aux autorités compétentes son 	concours et son assistance pour collecter ou 	enregistrer,</a:t>
            </a:r>
          </a:p>
          <a:p>
            <a:pPr algn="just"/>
            <a:endParaRPr lang="fr-FR" sz="1600" dirty="0"/>
          </a:p>
          <a:p>
            <a:pPr algn="just"/>
            <a:r>
              <a:rPr lang="fr-FR" sz="1600" dirty="0"/>
              <a:t>en temps réel, les données relatives au contenu de communications spécifiques sur son territoire, transmises au moyen d’un système informatique. </a:t>
            </a:r>
            <a:endParaRPr lang="en-US" sz="1600" dirty="0"/>
          </a:p>
        </p:txBody>
      </p:sp>
    </p:spTree>
    <p:extLst>
      <p:ext uri="{BB962C8B-B14F-4D97-AF65-F5344CB8AC3E}">
        <p14:creationId xmlns:p14="http://schemas.microsoft.com/office/powerpoint/2010/main" val="28330266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C1A334B7-575A-4128-BADC-26AB92EBDECB}"/>
              </a:ext>
            </a:extLst>
          </p:cNvPr>
          <p:cNvSpPr/>
          <p:nvPr/>
        </p:nvSpPr>
        <p:spPr>
          <a:xfrm>
            <a:off x="4621105" y="1139969"/>
            <a:ext cx="4414945" cy="3785652"/>
          </a:xfrm>
          <a:prstGeom prst="rect">
            <a:avLst/>
          </a:prstGeom>
        </p:spPr>
        <p:txBody>
          <a:bodyPr wrap="square">
            <a:spAutoFit/>
          </a:bodyPr>
          <a:lstStyle/>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"Les </a:t>
            </a:r>
            <a:r>
              <a:rPr lang="en-US" sz="2000" dirty="0" err="1"/>
              <a:t>données</a:t>
            </a:r>
            <a:r>
              <a:rPr lang="en-US" sz="2000" dirty="0"/>
              <a:t> relatives au </a:t>
            </a:r>
            <a:r>
              <a:rPr lang="en-US" sz="2000" dirty="0" err="1"/>
              <a:t>contenu</a:t>
            </a:r>
            <a:r>
              <a:rPr lang="en-US" sz="2000" dirty="0"/>
              <a:t>" font </a:t>
            </a:r>
            <a:r>
              <a:rPr lang="en-US" sz="2000" dirty="0" err="1"/>
              <a:t>référence</a:t>
            </a:r>
            <a:r>
              <a:rPr lang="en-US" sz="2000" dirty="0"/>
              <a:t> au </a:t>
            </a:r>
            <a:r>
              <a:rPr lang="en-US" sz="2000" dirty="0" err="1"/>
              <a:t>contenu</a:t>
            </a:r>
            <a:r>
              <a:rPr lang="en-US" sz="2000" dirty="0"/>
              <a:t> de la communication.</a:t>
            </a:r>
          </a:p>
          <a:p>
            <a:pPr marL="342900" indent="-342900" algn="just">
              <a:buFont typeface="Arial" panose="020B0604020202020204" pitchFamily="34" charset="0"/>
              <a:buChar char="•"/>
            </a:pPr>
            <a:r>
              <a:rPr lang="en-US" sz="2000" dirty="0" err="1"/>
              <a:t>En</a:t>
            </a:r>
            <a:r>
              <a:rPr lang="en-US" sz="2000" dirty="0"/>
              <a:t> fait, il </a:t>
            </a:r>
            <a:r>
              <a:rPr lang="en-US" sz="2000" dirty="0" err="1"/>
              <a:t>s'agit</a:t>
            </a:r>
            <a:r>
              <a:rPr lang="en-US" sz="2000" dirty="0"/>
              <a:t> du </a:t>
            </a:r>
            <a:r>
              <a:rPr lang="en-US" sz="2000" dirty="0" err="1"/>
              <a:t>sens</a:t>
            </a:r>
            <a:r>
              <a:rPr lang="en-US" sz="2000" dirty="0"/>
              <a:t> </a:t>
            </a:r>
            <a:r>
              <a:rPr lang="en-US" sz="2000" dirty="0" err="1"/>
              <a:t>ou</a:t>
            </a:r>
            <a:r>
              <a:rPr lang="en-US" sz="2000" dirty="0"/>
              <a:t> de </a:t>
            </a:r>
            <a:r>
              <a:rPr lang="en-US" sz="2000" dirty="0" err="1"/>
              <a:t>l'objet</a:t>
            </a:r>
            <a:r>
              <a:rPr lang="en-US" sz="2000" dirty="0"/>
              <a:t> de la communication, </a:t>
            </a:r>
            <a:r>
              <a:rPr lang="en-US" sz="2000" dirty="0" err="1"/>
              <a:t>ou</a:t>
            </a:r>
            <a:r>
              <a:rPr lang="en-US" sz="2000" dirty="0"/>
              <a:t> du message </a:t>
            </a:r>
            <a:r>
              <a:rPr lang="en-US" sz="2000" dirty="0" err="1"/>
              <a:t>ou</a:t>
            </a:r>
            <a:r>
              <a:rPr lang="en-US" sz="2000" dirty="0"/>
              <a:t> de </a:t>
            </a:r>
            <a:r>
              <a:rPr lang="en-US" sz="2000" dirty="0" err="1"/>
              <a:t>l'information</a:t>
            </a:r>
            <a:r>
              <a:rPr lang="en-US" sz="2000" dirty="0"/>
              <a:t> </a:t>
            </a:r>
            <a:r>
              <a:rPr lang="en-US" sz="2000" dirty="0" err="1"/>
              <a:t>véhiculée</a:t>
            </a:r>
            <a:r>
              <a:rPr lang="en-US" sz="2000" dirty="0"/>
              <a:t> par la communication. </a:t>
            </a:r>
          </a:p>
          <a:p>
            <a:pPr marL="342900" indent="-342900" algn="just">
              <a:buFont typeface="Arial" panose="020B0604020202020204" pitchFamily="34" charset="0"/>
              <a:buChar char="•"/>
            </a:pPr>
            <a:r>
              <a:rPr lang="en-US" sz="2000" dirty="0"/>
              <a:t>Il </a:t>
            </a:r>
            <a:r>
              <a:rPr lang="en-US" sz="2000" dirty="0" err="1"/>
              <a:t>s'agit</a:t>
            </a:r>
            <a:r>
              <a:rPr lang="en-US" sz="2000" dirty="0"/>
              <a:t> de tout </a:t>
            </a:r>
            <a:r>
              <a:rPr lang="en-US" sz="2000" dirty="0" err="1"/>
              <a:t>ce</a:t>
            </a:r>
            <a:r>
              <a:rPr lang="en-US" sz="2000" dirty="0"/>
              <a:t> qui est </a:t>
            </a:r>
            <a:r>
              <a:rPr lang="en-US" sz="2000" dirty="0" err="1"/>
              <a:t>transmis</a:t>
            </a:r>
            <a:r>
              <a:rPr lang="en-US" sz="2000" dirty="0"/>
              <a:t> dans le cadre de la communication et qui ne </a:t>
            </a:r>
            <a:r>
              <a:rPr lang="en-US" sz="2000" dirty="0" err="1"/>
              <a:t>constitue</a:t>
            </a:r>
            <a:r>
              <a:rPr lang="en-US" sz="2000" dirty="0"/>
              <a:t> pas des </a:t>
            </a:r>
            <a:r>
              <a:rPr lang="en-US" sz="2000" dirty="0" err="1"/>
              <a:t>données</a:t>
            </a:r>
            <a:r>
              <a:rPr lang="en-US" sz="2000" dirty="0"/>
              <a:t> relatives au </a:t>
            </a:r>
            <a:r>
              <a:rPr lang="en-US" sz="2000" dirty="0" err="1"/>
              <a:t>trafic</a:t>
            </a:r>
            <a:r>
              <a:rPr lang="en-US" sz="2000" dirty="0"/>
              <a:t>.</a:t>
            </a:r>
          </a:p>
        </p:txBody>
      </p:sp>
      <p:sp>
        <p:nvSpPr>
          <p:cNvPr id="12" name="TextBox 7">
            <a:extLst>
              <a:ext uri="{FF2B5EF4-FFF2-40B4-BE49-F238E27FC236}">
                <a16:creationId xmlns:a16="http://schemas.microsoft.com/office/drawing/2014/main" xmlns="" id="{90AD520B-F481-48D7-8C71-5AD754BE9A0C}"/>
              </a:ext>
            </a:extLst>
          </p:cNvPr>
          <p:cNvSpPr txBox="1">
            <a:spLocks noChangeArrowheads="1"/>
          </p:cNvSpPr>
          <p:nvPr/>
        </p:nvSpPr>
        <p:spPr bwMode="auto">
          <a:xfrm>
            <a:off x="1403350"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L'INTERCEPTION DES DONNÉES RELATIVES AU CONTENU</a:t>
            </a:r>
          </a:p>
        </p:txBody>
      </p:sp>
      <p:sp>
        <p:nvSpPr>
          <p:cNvPr id="5" name="Rectangle 2">
            <a:extLst>
              <a:ext uri="{FF2B5EF4-FFF2-40B4-BE49-F238E27FC236}">
                <a16:creationId xmlns:a16="http://schemas.microsoft.com/office/drawing/2014/main" xmlns="" id="{7B103173-C35D-42D5-B474-FD89730A8089}"/>
              </a:ext>
            </a:extLst>
          </p:cNvPr>
          <p:cNvSpPr/>
          <p:nvPr/>
        </p:nvSpPr>
        <p:spPr>
          <a:xfrm>
            <a:off x="95828" y="1139969"/>
            <a:ext cx="4476172" cy="5509200"/>
          </a:xfrm>
          <a:prstGeom prst="rect">
            <a:avLst/>
          </a:prstGeom>
        </p:spPr>
        <p:txBody>
          <a:bodyPr wrap="square">
            <a:spAutoFit/>
          </a:bodyPr>
          <a:lstStyle/>
          <a:p>
            <a:pPr algn="just"/>
            <a:r>
              <a:rPr lang="fr-FR" sz="1600" dirty="0"/>
              <a:t> 1 Chaque Partie adopte les mesures législatives et autres qui se révèlent nécessaires pour habiliter ses autorités compétentes en ce qui concerne un éventail d’infractions graves à définir en droit interne :</a:t>
            </a:r>
          </a:p>
          <a:p>
            <a:pPr algn="just"/>
            <a:endParaRPr lang="fr-FR" sz="1600" dirty="0"/>
          </a:p>
          <a:p>
            <a:pPr algn="just"/>
            <a:r>
              <a:rPr lang="fr-FR" sz="1600" dirty="0"/>
              <a:t>a à collecter ou à enregistrer par l’application de </a:t>
            </a:r>
            <a:r>
              <a:rPr lang="fr-FR" sz="1600" b="1" dirty="0">
                <a:solidFill>
                  <a:srgbClr val="FF0000"/>
                </a:solidFill>
              </a:rPr>
              <a:t>moyens techniques existant </a:t>
            </a:r>
            <a:r>
              <a:rPr lang="fr-FR" sz="1600" dirty="0"/>
              <a:t>sur son territoire, et</a:t>
            </a:r>
          </a:p>
          <a:p>
            <a:pPr algn="just"/>
            <a:endParaRPr lang="fr-FR" sz="1600" dirty="0"/>
          </a:p>
          <a:p>
            <a:pPr algn="just"/>
            <a:r>
              <a:rPr lang="fr-FR" sz="1600" dirty="0"/>
              <a:t>b à obliger un fournisseur de services, dans le cadre de ses capacités techniques:</a:t>
            </a:r>
          </a:p>
          <a:p>
            <a:pPr algn="just"/>
            <a:endParaRPr lang="fr-FR" sz="1600" dirty="0"/>
          </a:p>
          <a:p>
            <a:pPr algn="just"/>
            <a:r>
              <a:rPr lang="fr-FR" sz="1600" dirty="0"/>
              <a:t>	i à collecter ou à enregistrer par l’application 	de </a:t>
            </a:r>
            <a:r>
              <a:rPr lang="fr-FR" sz="1600" b="1" dirty="0">
                <a:solidFill>
                  <a:srgbClr val="FF0000"/>
                </a:solidFill>
              </a:rPr>
              <a:t>moyens techniques existant </a:t>
            </a:r>
            <a:r>
              <a:rPr lang="fr-FR" sz="1600" dirty="0"/>
              <a:t>sur son 	territoire, ou</a:t>
            </a:r>
          </a:p>
          <a:p>
            <a:pPr algn="just"/>
            <a:r>
              <a:rPr lang="fr-FR" sz="1600" dirty="0"/>
              <a:t>	ii à prêter aux autorités compétentes son 	concours et son assistance pour collecter ou 	enregistrer,</a:t>
            </a:r>
          </a:p>
          <a:p>
            <a:pPr algn="just"/>
            <a:endParaRPr lang="fr-FR" sz="1600" dirty="0"/>
          </a:p>
          <a:p>
            <a:pPr algn="just"/>
            <a:r>
              <a:rPr lang="fr-FR" sz="1600" dirty="0"/>
              <a:t>en temps réel, les données relatives au contenu de communications spécifiques sur son territoire, transmises au moyen d’un système informatique. </a:t>
            </a:r>
            <a:endParaRPr lang="en-US" sz="1600" dirty="0"/>
          </a:p>
        </p:txBody>
      </p:sp>
    </p:spTree>
    <p:extLst>
      <p:ext uri="{BB962C8B-B14F-4D97-AF65-F5344CB8AC3E}">
        <p14:creationId xmlns:p14="http://schemas.microsoft.com/office/powerpoint/2010/main" val="3921270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Objectifs de la session</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xmlns="" id="{77B18497-BF37-4A20-ABA6-353886C26CA1}"/>
              </a:ext>
            </a:extLst>
          </p:cNvPr>
          <p:cNvSpPr>
            <a:spLocks noGrp="1"/>
          </p:cNvSpPr>
          <p:nvPr>
            <p:ph idx="1"/>
          </p:nvPr>
        </p:nvSpPr>
        <p:spPr>
          <a:xfrm>
            <a:off x="213800" y="1913791"/>
            <a:ext cx="8712522" cy="3475073"/>
          </a:xfrm>
        </p:spPr>
        <p:txBody>
          <a:bodyPr>
            <a:normAutofit/>
          </a:bodyPr>
          <a:lstStyle/>
          <a:p>
            <a:pPr marL="0" indent="0" algn="just">
              <a:buNone/>
            </a:pPr>
            <a:r>
              <a:rPr lang="en-GB" sz="3000" dirty="0" err="1">
                <a:latin typeface="+mn-lt"/>
                <a:ea typeface="Verdana" panose="020B0604030504040204" pitchFamily="34" charset="0"/>
              </a:rPr>
              <a:t>À</a:t>
            </a:r>
            <a:r>
              <a:rPr lang="en-GB" sz="3000" dirty="0">
                <a:latin typeface="+mn-lt"/>
                <a:ea typeface="Verdana" panose="020B0604030504040204" pitchFamily="34" charset="0"/>
              </a:rPr>
              <a:t> la fin de la session, les </a:t>
            </a:r>
            <a:r>
              <a:rPr lang="en-GB" sz="3000" dirty="0" err="1">
                <a:latin typeface="+mn-lt"/>
                <a:ea typeface="Verdana" panose="020B0604030504040204" pitchFamily="34" charset="0"/>
              </a:rPr>
              <a:t>délégués</a:t>
            </a:r>
            <a:r>
              <a:rPr lang="en-GB" sz="3000" dirty="0">
                <a:latin typeface="+mn-lt"/>
                <a:ea typeface="Verdana" panose="020B0604030504040204" pitchFamily="34" charset="0"/>
              </a:rPr>
              <a:t> </a:t>
            </a:r>
            <a:r>
              <a:rPr lang="en-GB" sz="3000" dirty="0" err="1">
                <a:latin typeface="+mn-lt"/>
                <a:ea typeface="Verdana" panose="020B0604030504040204" pitchFamily="34" charset="0"/>
              </a:rPr>
              <a:t>pourront</a:t>
            </a:r>
            <a:endParaRPr lang="en-GB" sz="3000" dirty="0">
              <a:latin typeface="+mn-lt"/>
              <a:ea typeface="Verdana" panose="020B0604030504040204" pitchFamily="34" charset="0"/>
            </a:endParaRPr>
          </a:p>
          <a:p>
            <a:pPr algn="just"/>
            <a:r>
              <a:rPr lang="en-GB" sz="3000" dirty="0">
                <a:latin typeface="+mn-lt"/>
                <a:ea typeface="Verdana" panose="020B0604030504040204" pitchFamily="34" charset="0"/>
              </a:rPr>
              <a:t>Identifier les </a:t>
            </a:r>
            <a:r>
              <a:rPr lang="en-GB" sz="3000" dirty="0" err="1">
                <a:latin typeface="+mn-lt"/>
                <a:ea typeface="Verdana" panose="020B0604030504040204" pitchFamily="34" charset="0"/>
              </a:rPr>
              <a:t>éléments</a:t>
            </a:r>
            <a:r>
              <a:rPr lang="en-GB" sz="3000" dirty="0">
                <a:latin typeface="+mn-lt"/>
                <a:ea typeface="Verdana" panose="020B0604030504040204" pitchFamily="34" charset="0"/>
              </a:rPr>
              <a:t> des </a:t>
            </a:r>
            <a:r>
              <a:rPr lang="en-GB" sz="3000" dirty="0" err="1">
                <a:latin typeface="+mn-lt"/>
                <a:ea typeface="Verdana" panose="020B0604030504040204" pitchFamily="34" charset="0"/>
              </a:rPr>
              <a:t>pouvoirs</a:t>
            </a:r>
            <a:r>
              <a:rPr lang="en-GB" sz="3000" dirty="0">
                <a:latin typeface="+mn-lt"/>
                <a:ea typeface="Verdana" panose="020B0604030504040204" pitchFamily="34" charset="0"/>
              </a:rPr>
              <a:t> </a:t>
            </a:r>
            <a:r>
              <a:rPr lang="en-GB" sz="3000" dirty="0" err="1">
                <a:latin typeface="+mn-lt"/>
                <a:ea typeface="Verdana" panose="020B0604030504040204" pitchFamily="34" charset="0"/>
              </a:rPr>
              <a:t>procéduraux</a:t>
            </a:r>
            <a:r>
              <a:rPr lang="en-GB" sz="3000" dirty="0">
                <a:latin typeface="+mn-lt"/>
                <a:ea typeface="Verdana" panose="020B0604030504040204" pitchFamily="34" charset="0"/>
              </a:rPr>
              <a:t> de :  </a:t>
            </a:r>
          </a:p>
          <a:p>
            <a:pPr lvl="1" algn="just"/>
            <a:r>
              <a:rPr lang="en-GB" sz="2600" dirty="0">
                <a:latin typeface="+mn-lt"/>
                <a:ea typeface="Verdana" panose="020B0604030504040204" pitchFamily="34" charset="0"/>
              </a:rPr>
              <a:t>Perquisition et </a:t>
            </a:r>
            <a:r>
              <a:rPr lang="en-GB" sz="2600" dirty="0" err="1">
                <a:latin typeface="+mn-lt"/>
                <a:ea typeface="Verdana" panose="020B0604030504040204" pitchFamily="34" charset="0"/>
              </a:rPr>
              <a:t>saisie</a:t>
            </a:r>
            <a:r>
              <a:rPr lang="en-GB" sz="2600" dirty="0">
                <a:latin typeface="+mn-lt"/>
                <a:ea typeface="Verdana" panose="020B0604030504040204" pitchFamily="34" charset="0"/>
              </a:rPr>
              <a:t> de </a:t>
            </a:r>
            <a:r>
              <a:rPr lang="en-GB" sz="2600" dirty="0" err="1">
                <a:latin typeface="+mn-lt"/>
                <a:ea typeface="Verdana" panose="020B0604030504040204" pitchFamily="34" charset="0"/>
              </a:rPr>
              <a:t>données</a:t>
            </a:r>
            <a:r>
              <a:rPr lang="en-GB" sz="2600" dirty="0">
                <a:latin typeface="+mn-lt"/>
                <a:ea typeface="Verdana" panose="020B0604030504040204" pitchFamily="34" charset="0"/>
              </a:rPr>
              <a:t> </a:t>
            </a:r>
            <a:r>
              <a:rPr lang="en-GB" sz="2600" dirty="0" err="1">
                <a:latin typeface="+mn-lt"/>
                <a:ea typeface="Verdana" panose="020B0604030504040204" pitchFamily="34" charset="0"/>
              </a:rPr>
              <a:t>informatiques</a:t>
            </a:r>
            <a:r>
              <a:rPr lang="en-GB" sz="2600" dirty="0">
                <a:latin typeface="+mn-lt"/>
                <a:ea typeface="Verdana" panose="020B0604030504040204" pitchFamily="34" charset="0"/>
              </a:rPr>
              <a:t> </a:t>
            </a:r>
            <a:r>
              <a:rPr lang="en-GB" sz="2600" dirty="0" err="1">
                <a:latin typeface="+mn-lt"/>
                <a:ea typeface="Verdana" panose="020B0604030504040204" pitchFamily="34" charset="0"/>
              </a:rPr>
              <a:t>stockées</a:t>
            </a:r>
            <a:endParaRPr lang="en-GB" sz="2600" dirty="0">
              <a:latin typeface="+mn-lt"/>
              <a:ea typeface="Verdana" panose="020B0604030504040204" pitchFamily="34" charset="0"/>
            </a:endParaRPr>
          </a:p>
          <a:p>
            <a:pPr lvl="1" algn="just"/>
            <a:r>
              <a:rPr lang="en-GB" sz="2600" dirty="0" err="1">
                <a:latin typeface="+mn-lt"/>
                <a:ea typeface="Verdana" panose="020B0604030504040204" pitchFamily="34" charset="0"/>
              </a:rPr>
              <a:t>Collecte</a:t>
            </a:r>
            <a:r>
              <a:rPr lang="en-GB" sz="2600" dirty="0">
                <a:latin typeface="+mn-lt"/>
                <a:ea typeface="Verdana" panose="020B0604030504040204" pitchFamily="34" charset="0"/>
              </a:rPr>
              <a:t> </a:t>
            </a:r>
            <a:r>
              <a:rPr lang="en-GB" sz="2600" dirty="0" err="1">
                <a:latin typeface="+mn-lt"/>
                <a:ea typeface="Verdana" panose="020B0604030504040204" pitchFamily="34" charset="0"/>
              </a:rPr>
              <a:t>en</a:t>
            </a:r>
            <a:r>
              <a:rPr lang="en-GB" sz="2600" dirty="0">
                <a:latin typeface="+mn-lt"/>
                <a:ea typeface="Verdana" panose="020B0604030504040204" pitchFamily="34" charset="0"/>
              </a:rPr>
              <a:t> temps </a:t>
            </a:r>
            <a:r>
              <a:rPr lang="en-GB" sz="2600" dirty="0" err="1">
                <a:latin typeface="+mn-lt"/>
                <a:ea typeface="Verdana" panose="020B0604030504040204" pitchFamily="34" charset="0"/>
              </a:rPr>
              <a:t>réel</a:t>
            </a:r>
            <a:r>
              <a:rPr lang="en-GB" sz="2600" dirty="0">
                <a:latin typeface="+mn-lt"/>
                <a:ea typeface="Verdana" panose="020B0604030504040204" pitchFamily="34" charset="0"/>
              </a:rPr>
              <a:t> des </a:t>
            </a:r>
            <a:r>
              <a:rPr lang="en-GB" sz="2600" dirty="0" err="1">
                <a:latin typeface="+mn-lt"/>
                <a:ea typeface="Verdana" panose="020B0604030504040204" pitchFamily="34" charset="0"/>
              </a:rPr>
              <a:t>données</a:t>
            </a:r>
            <a:r>
              <a:rPr lang="en-GB" sz="2600" dirty="0">
                <a:latin typeface="+mn-lt"/>
                <a:ea typeface="Verdana" panose="020B0604030504040204" pitchFamily="34" charset="0"/>
              </a:rPr>
              <a:t> relatives au </a:t>
            </a:r>
            <a:r>
              <a:rPr lang="en-GB" sz="2600" dirty="0" err="1">
                <a:latin typeface="+mn-lt"/>
                <a:ea typeface="Verdana" panose="020B0604030504040204" pitchFamily="34" charset="0"/>
              </a:rPr>
              <a:t>trafic</a:t>
            </a:r>
            <a:endParaRPr lang="en-GB" sz="2600" dirty="0">
              <a:latin typeface="+mn-lt"/>
              <a:ea typeface="Verdana" panose="020B0604030504040204" pitchFamily="34" charset="0"/>
            </a:endParaRPr>
          </a:p>
          <a:p>
            <a:pPr lvl="1" algn="just"/>
            <a:r>
              <a:rPr lang="en-GB" sz="2600" dirty="0">
                <a:latin typeface="+mn-lt"/>
                <a:ea typeface="Verdana" panose="020B0604030504040204" pitchFamily="34" charset="0"/>
              </a:rPr>
              <a:t>Interception des </a:t>
            </a:r>
            <a:r>
              <a:rPr lang="en-GB" sz="2600" dirty="0" err="1">
                <a:latin typeface="+mn-lt"/>
                <a:ea typeface="Verdana" panose="020B0604030504040204" pitchFamily="34" charset="0"/>
              </a:rPr>
              <a:t>données</a:t>
            </a:r>
            <a:r>
              <a:rPr lang="en-GB" sz="2600" dirty="0">
                <a:latin typeface="+mn-lt"/>
                <a:ea typeface="Verdana" panose="020B0604030504040204" pitchFamily="34" charset="0"/>
              </a:rPr>
              <a:t> relatives au </a:t>
            </a:r>
            <a:r>
              <a:rPr lang="en-GB" sz="2600" dirty="0" err="1">
                <a:latin typeface="+mn-lt"/>
                <a:ea typeface="Verdana" panose="020B0604030504040204" pitchFamily="34" charset="0"/>
              </a:rPr>
              <a:t>contenu</a:t>
            </a:r>
            <a:endParaRPr lang="en-GB" sz="2600" dirty="0">
              <a:latin typeface="+mn-lt"/>
              <a:ea typeface="Verdana" panose="020B0604030504040204" pitchFamily="34" charset="0"/>
            </a:endParaRPr>
          </a:p>
          <a:p>
            <a:pPr algn="just"/>
            <a:r>
              <a:rPr lang="en-GB" sz="3000" dirty="0" err="1">
                <a:latin typeface="+mn-lt"/>
                <a:ea typeface="Verdana" panose="020B0604030504040204" pitchFamily="34" charset="0"/>
              </a:rPr>
              <a:t>Comprendre</a:t>
            </a:r>
            <a:r>
              <a:rPr lang="en-GB" sz="3000" dirty="0">
                <a:latin typeface="+mn-lt"/>
                <a:ea typeface="Verdana" panose="020B0604030504040204" pitchFamily="34" charset="0"/>
              </a:rPr>
              <a:t> le champ </a:t>
            </a:r>
            <a:r>
              <a:rPr lang="en-GB" sz="3000" dirty="0" err="1">
                <a:latin typeface="+mn-lt"/>
                <a:ea typeface="Verdana" panose="020B0604030504040204" pitchFamily="34" charset="0"/>
              </a:rPr>
              <a:t>d'application</a:t>
            </a:r>
            <a:r>
              <a:rPr lang="en-GB" sz="3000" dirty="0">
                <a:latin typeface="+mn-lt"/>
                <a:ea typeface="Verdana" panose="020B0604030504040204" pitchFamily="34" charset="0"/>
              </a:rPr>
              <a:t> </a:t>
            </a:r>
            <a:r>
              <a:rPr lang="en-GB" sz="3000" dirty="0" err="1">
                <a:latin typeface="+mn-lt"/>
                <a:ea typeface="Verdana" panose="020B0604030504040204" pitchFamily="34" charset="0"/>
              </a:rPr>
              <a:t>juridictionnel</a:t>
            </a:r>
            <a:r>
              <a:rPr lang="en-GB" sz="3000" dirty="0">
                <a:latin typeface="+mn-lt"/>
                <a:ea typeface="Verdana" panose="020B0604030504040204" pitchFamily="34" charset="0"/>
              </a:rPr>
              <a:t> de la Convention de Budapest</a:t>
            </a:r>
            <a:endParaRPr lang="en-GB" sz="2700" dirty="0">
              <a:latin typeface="+mn-lt"/>
              <a:ea typeface="Verdana" panose="020B0604030504040204" pitchFamily="34" charset="0"/>
            </a:endParaRPr>
          </a:p>
        </p:txBody>
      </p:sp>
    </p:spTree>
    <p:extLst>
      <p:ext uri="{BB962C8B-B14F-4D97-AF65-F5344CB8AC3E}">
        <p14:creationId xmlns:p14="http://schemas.microsoft.com/office/powerpoint/2010/main" val="13051497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3416320"/>
          </a:xfrm>
          <a:prstGeom prst="rect">
            <a:avLst/>
          </a:prstGeom>
        </p:spPr>
        <p:txBody>
          <a:bodyPr wrap="square">
            <a:spAutoFit/>
          </a:bodyPr>
          <a:lstStyle/>
          <a:p>
            <a:pPr marL="342900" indent="-342900" algn="just">
              <a:buFont typeface="Arial" panose="020B0604020202020204" pitchFamily="34" charset="0"/>
              <a:buChar char="•"/>
            </a:pPr>
            <a:r>
              <a:rPr lang="en-US" sz="2400" dirty="0"/>
              <a:t>Le </a:t>
            </a:r>
            <a:r>
              <a:rPr lang="en-US" sz="2400" dirty="0" err="1"/>
              <a:t>pouvoir</a:t>
            </a:r>
            <a:r>
              <a:rPr lang="en-US" sz="2400" dirty="0"/>
              <a:t> doit </a:t>
            </a:r>
            <a:r>
              <a:rPr lang="en-US" sz="2400" dirty="0" err="1"/>
              <a:t>être</a:t>
            </a:r>
            <a:r>
              <a:rPr lang="en-US" sz="2400" dirty="0"/>
              <a:t> </a:t>
            </a:r>
            <a:r>
              <a:rPr lang="en-US" sz="2400" dirty="0" err="1"/>
              <a:t>exercé</a:t>
            </a:r>
            <a:r>
              <a:rPr lang="en-US" sz="2400" dirty="0"/>
              <a:t> </a:t>
            </a:r>
            <a:r>
              <a:rPr lang="en-US" sz="2400" dirty="0" err="1"/>
              <a:t>en</a:t>
            </a:r>
            <a:r>
              <a:rPr lang="en-US" sz="2400" dirty="0"/>
              <a:t> relation avec des communications </a:t>
            </a:r>
            <a:r>
              <a:rPr lang="en-US" sz="2400" dirty="0" err="1"/>
              <a:t>spécifiques</a:t>
            </a:r>
            <a:endParaRPr lang="en-US" sz="2400" dirty="0"/>
          </a:p>
          <a:p>
            <a:pPr marL="342900" indent="-342900" algn="just">
              <a:buFont typeface="Arial" panose="020B0604020202020204" pitchFamily="34" charset="0"/>
              <a:buChar char="•"/>
            </a:pPr>
            <a:r>
              <a:rPr lang="en-US" sz="2400" dirty="0"/>
              <a:t>Il </a:t>
            </a:r>
            <a:r>
              <a:rPr lang="en-US" sz="2400" dirty="0" err="1"/>
              <a:t>n'est</a:t>
            </a:r>
            <a:r>
              <a:rPr lang="en-US" sz="2400" dirty="0"/>
              <a:t> pas </a:t>
            </a:r>
            <a:r>
              <a:rPr lang="en-US" sz="2400" dirty="0" err="1"/>
              <a:t>permis</a:t>
            </a:r>
            <a:r>
              <a:rPr lang="en-US" sz="2400" dirty="0"/>
              <a:t> </a:t>
            </a:r>
            <a:r>
              <a:rPr lang="en-US" sz="2400" dirty="0" err="1"/>
              <a:t>d'exercer</a:t>
            </a:r>
            <a:r>
              <a:rPr lang="en-US" sz="2400" dirty="0"/>
              <a:t> </a:t>
            </a:r>
            <a:r>
              <a:rPr lang="en-US" sz="2400" dirty="0" err="1"/>
              <a:t>ce</a:t>
            </a:r>
            <a:r>
              <a:rPr lang="en-US" sz="2400" dirty="0"/>
              <a:t> </a:t>
            </a:r>
            <a:r>
              <a:rPr lang="en-US" sz="2400" dirty="0" err="1"/>
              <a:t>pouvoir</a:t>
            </a:r>
            <a:r>
              <a:rPr lang="en-US" sz="2400" dirty="0"/>
              <a:t> </a:t>
            </a:r>
            <a:r>
              <a:rPr lang="en-US" sz="2400" dirty="0" err="1"/>
              <a:t>à</a:t>
            </a:r>
            <a:r>
              <a:rPr lang="en-US" sz="2400" dirty="0"/>
              <a:t> des fins de surveillance </a:t>
            </a:r>
            <a:r>
              <a:rPr lang="en-US" sz="2400" dirty="0" err="1"/>
              <a:t>générale</a:t>
            </a:r>
            <a:r>
              <a:rPr lang="en-US" sz="2400" dirty="0"/>
              <a:t> </a:t>
            </a:r>
            <a:r>
              <a:rPr lang="en-US" sz="2400" dirty="0" err="1"/>
              <a:t>ou</a:t>
            </a:r>
            <a:r>
              <a:rPr lang="en-US" sz="2400" dirty="0"/>
              <a:t> </a:t>
            </a:r>
            <a:r>
              <a:rPr lang="en-US" sz="2400" dirty="0" err="1"/>
              <a:t>indiscriminée</a:t>
            </a:r>
            <a:r>
              <a:rPr lang="en-US" sz="2400" dirty="0"/>
              <a:t> </a:t>
            </a:r>
            <a:r>
              <a:rPr lang="en-US" sz="2400" dirty="0" err="1"/>
              <a:t>ou</a:t>
            </a:r>
            <a:r>
              <a:rPr lang="en-US" sz="2400" dirty="0"/>
              <a:t> </a:t>
            </a:r>
            <a:r>
              <a:rPr lang="en-US" sz="2400" dirty="0" err="1"/>
              <a:t>d'interception</a:t>
            </a:r>
            <a:r>
              <a:rPr lang="en-US" sz="2400" dirty="0"/>
              <a:t> de </a:t>
            </a:r>
            <a:r>
              <a:rPr lang="en-US" sz="2400" dirty="0" err="1"/>
              <a:t>grandes</a:t>
            </a:r>
            <a:r>
              <a:rPr lang="en-US" sz="2400" dirty="0"/>
              <a:t> </a:t>
            </a:r>
            <a:r>
              <a:rPr lang="en-US" sz="2400" dirty="0" err="1"/>
              <a:t>quantités</a:t>
            </a:r>
            <a:r>
              <a:rPr lang="en-US" sz="2400" dirty="0"/>
              <a:t> de </a:t>
            </a:r>
            <a:r>
              <a:rPr lang="en-US" sz="2400" dirty="0" err="1"/>
              <a:t>données</a:t>
            </a:r>
            <a:r>
              <a:rPr lang="en-US" sz="2400" dirty="0"/>
              <a:t> relatives au </a:t>
            </a:r>
            <a:r>
              <a:rPr lang="en-US" sz="2400" dirty="0" err="1"/>
              <a:t>contenu</a:t>
            </a:r>
            <a:r>
              <a:rPr lang="en-US" sz="2400" dirty="0"/>
              <a:t>.</a:t>
            </a:r>
          </a:p>
        </p:txBody>
      </p:sp>
      <p:sp>
        <p:nvSpPr>
          <p:cNvPr id="12" name="TextBox 7">
            <a:extLst>
              <a:ext uri="{FF2B5EF4-FFF2-40B4-BE49-F238E27FC236}">
                <a16:creationId xmlns:a16="http://schemas.microsoft.com/office/drawing/2014/main" xmlns="" id="{9E7A6B74-323C-46D1-A91A-F12C8B2DAF5F}"/>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L'INTERCEPTION DES DONNÉES RELATIVES AU CONTENU</a:t>
            </a:r>
          </a:p>
        </p:txBody>
      </p:sp>
      <p:sp>
        <p:nvSpPr>
          <p:cNvPr id="5" name="Rectangle 2">
            <a:extLst>
              <a:ext uri="{FF2B5EF4-FFF2-40B4-BE49-F238E27FC236}">
                <a16:creationId xmlns:a16="http://schemas.microsoft.com/office/drawing/2014/main" xmlns="" id="{299815C0-9D7E-460B-BE16-FA8C6C5ED36F}"/>
              </a:ext>
            </a:extLst>
          </p:cNvPr>
          <p:cNvSpPr/>
          <p:nvPr/>
        </p:nvSpPr>
        <p:spPr>
          <a:xfrm>
            <a:off x="95828" y="1139969"/>
            <a:ext cx="4476172" cy="5509200"/>
          </a:xfrm>
          <a:prstGeom prst="rect">
            <a:avLst/>
          </a:prstGeom>
        </p:spPr>
        <p:txBody>
          <a:bodyPr wrap="square">
            <a:spAutoFit/>
          </a:bodyPr>
          <a:lstStyle/>
          <a:p>
            <a:pPr algn="just"/>
            <a:r>
              <a:rPr lang="fr-FR" sz="1600" dirty="0"/>
              <a:t> 1 Chaque Partie adopte les mesures législatives et autres qui se révèlent nécessaires pour habiliter ses autorités compétentes en ce qui concerne un éventail d’infractions graves à définir en droit interne :</a:t>
            </a:r>
          </a:p>
          <a:p>
            <a:pPr algn="just"/>
            <a:endParaRPr lang="fr-FR" sz="1600" dirty="0"/>
          </a:p>
          <a:p>
            <a:pPr algn="just"/>
            <a:r>
              <a:rPr lang="fr-FR" sz="1600" dirty="0"/>
              <a:t>a à collecter ou à enregistrer par l’application de moyens techniques existant sur son territoire, et</a:t>
            </a:r>
          </a:p>
          <a:p>
            <a:pPr algn="just"/>
            <a:endParaRPr lang="fr-FR" sz="1600" dirty="0"/>
          </a:p>
          <a:p>
            <a:pPr algn="just"/>
            <a:r>
              <a:rPr lang="fr-FR" sz="1600" dirty="0"/>
              <a:t>b à obliger un fournisseur de services, dans le cadre de ses capacités techniques:</a:t>
            </a:r>
          </a:p>
          <a:p>
            <a:pPr algn="just"/>
            <a:endParaRPr lang="fr-FR" sz="1600" dirty="0"/>
          </a:p>
          <a:p>
            <a:pPr algn="just"/>
            <a:r>
              <a:rPr lang="fr-FR" sz="1600" dirty="0"/>
              <a:t>	i à collecter ou à enregistrer par l’application 	de moyens techniques existant sur son 	territoire, ou</a:t>
            </a:r>
          </a:p>
          <a:p>
            <a:pPr algn="just"/>
            <a:r>
              <a:rPr lang="fr-FR" sz="1600" dirty="0"/>
              <a:t>	ii à prêter aux autorités compétentes son 	concours et son assistance pour collecter ou 	enregistrer,</a:t>
            </a:r>
          </a:p>
          <a:p>
            <a:pPr algn="just"/>
            <a:endParaRPr lang="fr-FR" sz="1600" dirty="0"/>
          </a:p>
          <a:p>
            <a:pPr algn="just"/>
            <a:r>
              <a:rPr lang="fr-FR" sz="1600" dirty="0"/>
              <a:t>en temps réel, les données relatives au contenu de </a:t>
            </a:r>
            <a:r>
              <a:rPr lang="fr-FR" sz="1600" b="1" dirty="0">
                <a:solidFill>
                  <a:srgbClr val="FF0000"/>
                </a:solidFill>
              </a:rPr>
              <a:t>communications spécifiques </a:t>
            </a:r>
            <a:r>
              <a:rPr lang="fr-FR" sz="1600" dirty="0"/>
              <a:t>sur son territoire, transmises au moyen d’un système informatique. </a:t>
            </a:r>
            <a:endParaRPr lang="en-US" sz="1600" dirty="0"/>
          </a:p>
        </p:txBody>
      </p:sp>
    </p:spTree>
    <p:extLst>
      <p:ext uri="{BB962C8B-B14F-4D97-AF65-F5344CB8AC3E}">
        <p14:creationId xmlns:p14="http://schemas.microsoft.com/office/powerpoint/2010/main" val="18265071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5632311"/>
          </a:xfrm>
          <a:prstGeom prst="rect">
            <a:avLst/>
          </a:prstGeom>
        </p:spPr>
        <p:txBody>
          <a:bodyPr wrap="square">
            <a:spAutoFit/>
          </a:bodyPr>
          <a:lstStyle/>
          <a:p>
            <a:pPr marL="342900" indent="-342900" algn="just">
              <a:buFont typeface="Arial" panose="020B0604020202020204" pitchFamily="34" charset="0"/>
              <a:buChar char="•"/>
            </a:pPr>
            <a:r>
              <a:rPr lang="en-US" sz="2000" dirty="0"/>
              <a:t>Une </a:t>
            </a:r>
            <a:r>
              <a:rPr lang="en-US" sz="2000" dirty="0" err="1"/>
              <a:t>partie</a:t>
            </a:r>
            <a:r>
              <a:rPr lang="en-US" sz="2000" dirty="0"/>
              <a:t> peut </a:t>
            </a:r>
            <a:r>
              <a:rPr lang="en-US" sz="2000" dirty="0" err="1"/>
              <a:t>exercer</a:t>
            </a:r>
            <a:r>
              <a:rPr lang="en-US" sz="2000" dirty="0"/>
              <a:t> </a:t>
            </a:r>
            <a:r>
              <a:rPr lang="en-US" sz="2000" dirty="0" err="1"/>
              <a:t>ce</a:t>
            </a:r>
            <a:r>
              <a:rPr lang="en-US" sz="2000" dirty="0"/>
              <a:t> </a:t>
            </a:r>
            <a:r>
              <a:rPr lang="en-US" sz="2000" dirty="0" err="1"/>
              <a:t>pouvoir</a:t>
            </a:r>
            <a:r>
              <a:rPr lang="en-US" sz="2000" dirty="0"/>
              <a:t> </a:t>
            </a:r>
            <a:r>
              <a:rPr lang="en-US" sz="2000" dirty="0" err="1"/>
              <a:t>en</a:t>
            </a:r>
            <a:r>
              <a:rPr lang="en-US" sz="2000" dirty="0"/>
              <a:t> relation avec des communications </a:t>
            </a:r>
            <a:r>
              <a:rPr lang="en-US" sz="2000" dirty="0" err="1"/>
              <a:t>effectuées</a:t>
            </a:r>
            <a:r>
              <a:rPr lang="en-US" sz="2000" dirty="0"/>
              <a:t> sur son </a:t>
            </a:r>
            <a:r>
              <a:rPr lang="en-US" sz="2000" dirty="0" err="1"/>
              <a:t>territoire</a:t>
            </a:r>
            <a:r>
              <a:rPr lang="en-US" sz="2000" dirty="0"/>
              <a:t>.</a:t>
            </a:r>
          </a:p>
          <a:p>
            <a:pPr marL="342900" indent="-342900" algn="just">
              <a:buFont typeface="Arial" panose="020B0604020202020204" pitchFamily="34" charset="0"/>
              <a:buChar char="•"/>
            </a:pPr>
            <a:r>
              <a:rPr lang="en-US" sz="2000" dirty="0"/>
              <a:t>Un </a:t>
            </a:r>
            <a:r>
              <a:rPr lang="en-US" sz="2000" dirty="0" err="1"/>
              <a:t>fournisseur</a:t>
            </a:r>
            <a:r>
              <a:rPr lang="en-US" sz="2000" dirty="0"/>
              <a:t> de services peut </a:t>
            </a:r>
            <a:r>
              <a:rPr lang="en-US" sz="2000" dirty="0" err="1"/>
              <a:t>être</a:t>
            </a:r>
            <a:r>
              <a:rPr lang="en-US" sz="2000" dirty="0"/>
              <a:t> </a:t>
            </a:r>
            <a:r>
              <a:rPr lang="en-US" sz="2000" dirty="0" err="1"/>
              <a:t>contraint</a:t>
            </a:r>
            <a:r>
              <a:rPr lang="en-US" sz="2000" dirty="0"/>
              <a:t> </a:t>
            </a:r>
            <a:r>
              <a:rPr lang="en-US" sz="2000" dirty="0" err="1"/>
              <a:t>s'il</a:t>
            </a:r>
            <a:r>
              <a:rPr lang="en-US" sz="2000" dirty="0"/>
              <a:t> dispose </a:t>
            </a:r>
            <a:r>
              <a:rPr lang="en-US" sz="2000" dirty="0" err="1"/>
              <a:t>d'une</a:t>
            </a:r>
            <a:r>
              <a:rPr lang="en-US" sz="2000" dirty="0"/>
              <a:t> infrastructure physique </a:t>
            </a:r>
            <a:r>
              <a:rPr lang="en-US" sz="2000" dirty="0" err="1"/>
              <a:t>ou</a:t>
            </a:r>
            <a:r>
              <a:rPr lang="en-US" sz="2000" dirty="0"/>
              <a:t> </a:t>
            </a:r>
            <a:r>
              <a:rPr lang="en-US" sz="2000" dirty="0" err="1"/>
              <a:t>d'équipements</a:t>
            </a:r>
            <a:r>
              <a:rPr lang="en-US" sz="2000" dirty="0"/>
              <a:t> sur le </a:t>
            </a:r>
            <a:r>
              <a:rPr lang="en-US" sz="2000" dirty="0" err="1"/>
              <a:t>territoire</a:t>
            </a:r>
            <a:r>
              <a:rPr lang="en-US" sz="2000" dirty="0"/>
              <a:t>, </a:t>
            </a:r>
            <a:r>
              <a:rPr lang="en-US" sz="2000" dirty="0" err="1"/>
              <a:t>même</a:t>
            </a:r>
            <a:r>
              <a:rPr lang="en-US" sz="2000" dirty="0"/>
              <a:t> </a:t>
            </a:r>
            <a:r>
              <a:rPr lang="en-US" sz="2000" dirty="0" err="1"/>
              <a:t>si</a:t>
            </a:r>
            <a:r>
              <a:rPr lang="en-US" sz="2000" dirty="0"/>
              <a:t> </a:t>
            </a:r>
            <a:r>
              <a:rPr lang="en-US" sz="2000" dirty="0" err="1"/>
              <a:t>ce</a:t>
            </a:r>
            <a:r>
              <a:rPr lang="en-US" sz="2000" dirty="0"/>
              <a:t> </a:t>
            </a:r>
            <a:r>
              <a:rPr lang="en-US" sz="2000" dirty="0" err="1"/>
              <a:t>n'est</a:t>
            </a:r>
            <a:r>
              <a:rPr lang="en-US" sz="2000" dirty="0"/>
              <a:t> pas le lieu de </a:t>
            </a:r>
            <a:r>
              <a:rPr lang="en-US" sz="2000" dirty="0" err="1"/>
              <a:t>ses</a:t>
            </a:r>
            <a:r>
              <a:rPr lang="en-US" sz="2000" dirty="0"/>
              <a:t> </a:t>
            </a:r>
            <a:r>
              <a:rPr lang="en-US" sz="2000" dirty="0" err="1"/>
              <a:t>principales</a:t>
            </a:r>
            <a:r>
              <a:rPr lang="en-US" sz="2000" dirty="0"/>
              <a:t> </a:t>
            </a:r>
            <a:r>
              <a:rPr lang="en-US" sz="2000" dirty="0" err="1"/>
              <a:t>opérations</a:t>
            </a:r>
            <a:r>
              <a:rPr lang="en-US" sz="2000" dirty="0"/>
              <a:t> </a:t>
            </a:r>
            <a:r>
              <a:rPr lang="en-US" sz="2000" dirty="0" err="1"/>
              <a:t>ou</a:t>
            </a:r>
            <a:r>
              <a:rPr lang="en-US" sz="2000" dirty="0"/>
              <a:t> de son </a:t>
            </a:r>
            <a:r>
              <a:rPr lang="en-US" sz="2000" dirty="0" err="1"/>
              <a:t>siège</a:t>
            </a:r>
            <a:r>
              <a:rPr lang="en-US" sz="2000" dirty="0"/>
              <a:t> social. </a:t>
            </a:r>
          </a:p>
          <a:p>
            <a:pPr marL="342900" indent="-342900" algn="just">
              <a:buFont typeface="Arial" panose="020B0604020202020204" pitchFamily="34" charset="0"/>
              <a:buChar char="•"/>
            </a:pPr>
            <a:r>
              <a:rPr lang="en-US" sz="2000" dirty="0"/>
              <a:t>Une communication est </a:t>
            </a:r>
            <a:r>
              <a:rPr lang="en-US" sz="2000" dirty="0" err="1"/>
              <a:t>considérée</a:t>
            </a:r>
            <a:r>
              <a:rPr lang="en-US" sz="2000" dirty="0"/>
              <a:t> </a:t>
            </a:r>
            <a:r>
              <a:rPr lang="en-US" sz="2000" dirty="0" err="1"/>
              <a:t>comme</a:t>
            </a:r>
            <a:r>
              <a:rPr lang="en-US" sz="2000" dirty="0"/>
              <a:t> se </a:t>
            </a:r>
            <a:r>
              <a:rPr lang="en-US" sz="2000" dirty="0" err="1"/>
              <a:t>trouvant</a:t>
            </a:r>
            <a:r>
              <a:rPr lang="en-US" sz="2000" dirty="0"/>
              <a:t> sur un </a:t>
            </a:r>
            <a:r>
              <a:rPr lang="en-US" sz="2000" dirty="0" err="1"/>
              <a:t>territoire</a:t>
            </a:r>
            <a:r>
              <a:rPr lang="en-US" sz="2000" dirty="0"/>
              <a:t> </a:t>
            </a:r>
            <a:r>
              <a:rPr lang="en-US" sz="2000" dirty="0" err="1"/>
              <a:t>si</a:t>
            </a:r>
            <a:r>
              <a:rPr lang="en-US" sz="2000" dirty="0"/>
              <a:t> </a:t>
            </a:r>
            <a:r>
              <a:rPr lang="en-US" sz="2000" dirty="0" err="1"/>
              <a:t>l'une</a:t>
            </a:r>
            <a:r>
              <a:rPr lang="en-US" sz="2000" dirty="0"/>
              <a:t> des parties </a:t>
            </a:r>
            <a:r>
              <a:rPr lang="en-US" sz="2000" dirty="0" err="1"/>
              <a:t>communicantes</a:t>
            </a:r>
            <a:r>
              <a:rPr lang="en-US" sz="2000" dirty="0"/>
              <a:t> (</a:t>
            </a:r>
            <a:r>
              <a:rPr lang="en-US" sz="2000" dirty="0" err="1"/>
              <a:t>êtres</a:t>
            </a:r>
            <a:r>
              <a:rPr lang="en-US" sz="2000" dirty="0"/>
              <a:t> </a:t>
            </a:r>
            <a:r>
              <a:rPr lang="en-US" sz="2000" dirty="0" err="1"/>
              <a:t>humains</a:t>
            </a:r>
            <a:r>
              <a:rPr lang="en-US" sz="2000" dirty="0"/>
              <a:t> </a:t>
            </a:r>
            <a:r>
              <a:rPr lang="en-US" sz="2000" dirty="0" err="1"/>
              <a:t>ou</a:t>
            </a:r>
            <a:r>
              <a:rPr lang="en-US" sz="2000" dirty="0"/>
              <a:t> </a:t>
            </a:r>
            <a:r>
              <a:rPr lang="en-US" sz="2000" dirty="0" err="1"/>
              <a:t>ordinateurs</a:t>
            </a:r>
            <a:r>
              <a:rPr lang="en-US" sz="2000" dirty="0"/>
              <a:t>) est </a:t>
            </a:r>
            <a:r>
              <a:rPr lang="en-US" sz="2000" dirty="0" err="1"/>
              <a:t>située</a:t>
            </a:r>
            <a:r>
              <a:rPr lang="en-US" sz="2000" dirty="0"/>
              <a:t> sur le </a:t>
            </a:r>
            <a:r>
              <a:rPr lang="en-US" sz="2000" dirty="0" err="1"/>
              <a:t>territoire</a:t>
            </a:r>
            <a:r>
              <a:rPr lang="en-US" sz="2000" dirty="0"/>
              <a:t> </a:t>
            </a:r>
            <a:r>
              <a:rPr lang="en-US" sz="2000" dirty="0" err="1"/>
              <a:t>ou</a:t>
            </a:r>
            <a:r>
              <a:rPr lang="en-US" sz="2000" dirty="0"/>
              <a:t> </a:t>
            </a:r>
            <a:r>
              <a:rPr lang="en-US" sz="2000" dirty="0" err="1"/>
              <a:t>si</a:t>
            </a:r>
            <a:r>
              <a:rPr lang="en-US" sz="2000" dirty="0"/>
              <a:t> </a:t>
            </a:r>
            <a:r>
              <a:rPr lang="en-US" sz="2000" dirty="0" err="1"/>
              <a:t>l'ordinateur</a:t>
            </a:r>
            <a:r>
              <a:rPr lang="en-US" sz="2000" dirty="0"/>
              <a:t> par </a:t>
            </a:r>
            <a:r>
              <a:rPr lang="en-US" sz="2000" dirty="0" err="1"/>
              <a:t>lequel</a:t>
            </a:r>
            <a:r>
              <a:rPr lang="en-US" sz="2000" dirty="0"/>
              <a:t> passe la communication se </a:t>
            </a:r>
            <a:r>
              <a:rPr lang="en-US" sz="2000" dirty="0" err="1"/>
              <a:t>trouve</a:t>
            </a:r>
            <a:r>
              <a:rPr lang="en-US" sz="2000" dirty="0"/>
              <a:t> sur le </a:t>
            </a:r>
            <a:r>
              <a:rPr lang="en-US" sz="2000" dirty="0" err="1"/>
              <a:t>territoire</a:t>
            </a:r>
            <a:r>
              <a:rPr lang="en-US" sz="2000" dirty="0"/>
              <a:t>. </a:t>
            </a:r>
          </a:p>
        </p:txBody>
      </p:sp>
      <p:sp>
        <p:nvSpPr>
          <p:cNvPr id="12" name="TextBox 7">
            <a:extLst>
              <a:ext uri="{FF2B5EF4-FFF2-40B4-BE49-F238E27FC236}">
                <a16:creationId xmlns:a16="http://schemas.microsoft.com/office/drawing/2014/main" xmlns="" id="{CF663E12-7995-4CD5-8C27-DED9CF241F55}"/>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L'INTERCEPTION DES DONNÉES RELATIVES AU CONTENU</a:t>
            </a:r>
          </a:p>
        </p:txBody>
      </p:sp>
      <p:sp>
        <p:nvSpPr>
          <p:cNvPr id="5" name="Rectangle 2">
            <a:extLst>
              <a:ext uri="{FF2B5EF4-FFF2-40B4-BE49-F238E27FC236}">
                <a16:creationId xmlns:a16="http://schemas.microsoft.com/office/drawing/2014/main" xmlns="" id="{5AB727BE-F314-4A92-95BE-2E72BF18187A}"/>
              </a:ext>
            </a:extLst>
          </p:cNvPr>
          <p:cNvSpPr/>
          <p:nvPr/>
        </p:nvSpPr>
        <p:spPr>
          <a:xfrm>
            <a:off x="95828" y="1139969"/>
            <a:ext cx="4476172" cy="5509200"/>
          </a:xfrm>
          <a:prstGeom prst="rect">
            <a:avLst/>
          </a:prstGeom>
        </p:spPr>
        <p:txBody>
          <a:bodyPr wrap="square">
            <a:spAutoFit/>
          </a:bodyPr>
          <a:lstStyle/>
          <a:p>
            <a:pPr algn="just"/>
            <a:r>
              <a:rPr lang="fr-FR" sz="1600" dirty="0"/>
              <a:t> 1 Chaque Partie adopte les mesures législatives et autres qui se révèlent nécessaires pour habiliter ses autorités compétentes en ce qui concerne un éventail d’infractions graves à définir en droit interne :</a:t>
            </a:r>
          </a:p>
          <a:p>
            <a:pPr algn="just"/>
            <a:endParaRPr lang="fr-FR" sz="1600" dirty="0"/>
          </a:p>
          <a:p>
            <a:pPr algn="just"/>
            <a:r>
              <a:rPr lang="fr-FR" sz="1600" dirty="0"/>
              <a:t>a à collecter ou à enregistrer par l’application de moyens techniques existant sur son territoire, et</a:t>
            </a:r>
          </a:p>
          <a:p>
            <a:pPr algn="just"/>
            <a:endParaRPr lang="fr-FR" sz="1600" dirty="0"/>
          </a:p>
          <a:p>
            <a:pPr algn="just"/>
            <a:r>
              <a:rPr lang="fr-FR" sz="1600" dirty="0"/>
              <a:t>b à obliger un fournisseur de services, dans le cadre de ses capacités techniques:</a:t>
            </a:r>
          </a:p>
          <a:p>
            <a:pPr algn="just"/>
            <a:endParaRPr lang="fr-FR" sz="1600" dirty="0"/>
          </a:p>
          <a:p>
            <a:pPr algn="just"/>
            <a:r>
              <a:rPr lang="fr-FR" sz="1600" dirty="0"/>
              <a:t>	i à collecter ou à enregistrer par l’application 	de moyens techniques existant sur son 	territoire, ou</a:t>
            </a:r>
          </a:p>
          <a:p>
            <a:pPr algn="just"/>
            <a:r>
              <a:rPr lang="fr-FR" sz="1600" dirty="0"/>
              <a:t>	ii à prêter aux autorités compétentes son 	concours et son assistance pour collecter ou 	enregistrer,</a:t>
            </a:r>
          </a:p>
          <a:p>
            <a:pPr algn="just"/>
            <a:endParaRPr lang="fr-FR" sz="1600" dirty="0"/>
          </a:p>
          <a:p>
            <a:pPr algn="just"/>
            <a:r>
              <a:rPr lang="fr-FR" sz="1600" dirty="0"/>
              <a:t>en temps réel, les données relatives au contenu de communications spécifiques </a:t>
            </a:r>
            <a:r>
              <a:rPr lang="fr-FR" sz="1600" b="1" dirty="0">
                <a:solidFill>
                  <a:srgbClr val="FF0000"/>
                </a:solidFill>
              </a:rPr>
              <a:t>sur son territoire</a:t>
            </a:r>
            <a:r>
              <a:rPr lang="fr-FR" sz="1600" dirty="0"/>
              <a:t>, transmises au moyen d’un système informatique. </a:t>
            </a:r>
            <a:endParaRPr lang="en-US" sz="1600" dirty="0"/>
          </a:p>
        </p:txBody>
      </p:sp>
    </p:spTree>
    <p:extLst>
      <p:ext uri="{BB962C8B-B14F-4D97-AF65-F5344CB8AC3E}">
        <p14:creationId xmlns:p14="http://schemas.microsoft.com/office/powerpoint/2010/main" val="9914128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F8B54D8D-9DF0-4906-A1F7-1DDC178BEF8F}"/>
              </a:ext>
            </a:extLst>
          </p:cNvPr>
          <p:cNvSpPr/>
          <p:nvPr/>
        </p:nvSpPr>
        <p:spPr>
          <a:xfrm>
            <a:off x="95828" y="1196752"/>
            <a:ext cx="4476172" cy="5262979"/>
          </a:xfrm>
          <a:prstGeom prst="rect">
            <a:avLst/>
          </a:prstGeom>
        </p:spPr>
        <p:txBody>
          <a:bodyPr wrap="square">
            <a:spAutoFit/>
          </a:bodyPr>
          <a:lstStyle/>
          <a:p>
            <a:pPr algn="just"/>
            <a:r>
              <a:rPr lang="fr-FR" sz="1600" dirty="0"/>
              <a:t>2 Lorsqu’une Partie, en raison des principes établis dans son ordre juridique interne, ne peut adopter les mesures énoncées au paragraphe 1.a, elle peut à la place adopter </a:t>
            </a:r>
            <a:r>
              <a:rPr lang="fr-FR" sz="1600" b="1" dirty="0">
                <a:solidFill>
                  <a:srgbClr val="FF0000"/>
                </a:solidFill>
              </a:rPr>
              <a:t>les mesures législatives et autres qui se révèlent nécessaires</a:t>
            </a:r>
            <a:r>
              <a:rPr lang="fr-FR" sz="1600" dirty="0"/>
              <a:t> pour assurer la collecte ou l’enregistrement en temps réel des données relatives au contenu de communications spécifiques transmises sur son territoire par l’application de moyens techniques existant sur ce territoire.</a:t>
            </a:r>
          </a:p>
          <a:p>
            <a:pPr algn="just"/>
            <a:endParaRPr lang="fr-FR" sz="1600" dirty="0"/>
          </a:p>
          <a:p>
            <a:pPr algn="just"/>
            <a:r>
              <a:rPr lang="fr-FR" sz="1600" dirty="0"/>
              <a:t>3 Chaque Partie adopte les mesures législatives et autres qui se révèlent nécessaires pour obliger un fournisseur de services à garder secrets le fait que l’un quelconque des pouvoirs prévus dans le présent article a été exécuté, ainsi que toute information à ce sujet.</a:t>
            </a:r>
          </a:p>
          <a:p>
            <a:pPr algn="just"/>
            <a:endParaRPr lang="fr-FR" sz="1600" dirty="0"/>
          </a:p>
          <a:p>
            <a:pPr algn="just"/>
            <a:r>
              <a:rPr lang="fr-FR" sz="1600" dirty="0"/>
              <a:t>4 Les pouvoirs et procédures mentionnés dans le présent article doivent être soumis aux articles 14 et 15. </a:t>
            </a:r>
            <a:endParaRPr lang="en-US" sz="1600" dirty="0"/>
          </a:p>
        </p:txBody>
      </p:sp>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5262979"/>
          </a:xfrm>
          <a:prstGeom prst="rect">
            <a:avLst/>
          </a:prstGeom>
        </p:spPr>
        <p:txBody>
          <a:bodyPr wrap="square">
            <a:spAutoFit/>
          </a:bodyPr>
          <a:lstStyle/>
          <a:p>
            <a:pPr marL="342900" indent="-342900" algn="just">
              <a:buFont typeface="Arial" panose="020B0604020202020204" pitchFamily="34" charset="0"/>
              <a:buChar char="•"/>
            </a:pPr>
            <a:r>
              <a:rPr lang="en-US" sz="2400" dirty="0" err="1"/>
              <a:t>Certaines</a:t>
            </a:r>
            <a:r>
              <a:rPr lang="en-US" sz="2400" dirty="0"/>
              <a:t> </a:t>
            </a:r>
            <a:r>
              <a:rPr lang="en-US" sz="2400" dirty="0" err="1"/>
              <a:t>juridictions</a:t>
            </a:r>
            <a:r>
              <a:rPr lang="en-US" sz="2400" dirty="0"/>
              <a:t> ne </a:t>
            </a:r>
            <a:r>
              <a:rPr lang="en-US" sz="2400" dirty="0" err="1"/>
              <a:t>permettent</a:t>
            </a:r>
            <a:r>
              <a:rPr lang="en-US" sz="2400" dirty="0"/>
              <a:t> pas aux </a:t>
            </a:r>
            <a:r>
              <a:rPr lang="en-US" sz="2400" dirty="0" err="1"/>
              <a:t>autorités</a:t>
            </a:r>
            <a:r>
              <a:rPr lang="en-US" sz="2400" dirty="0"/>
              <a:t> </a:t>
            </a:r>
            <a:r>
              <a:rPr lang="en-US" sz="2400" dirty="0" err="1"/>
              <a:t>chargées</a:t>
            </a:r>
            <a:r>
              <a:rPr lang="en-US" sz="2400" dirty="0"/>
              <a:t> de </a:t>
            </a:r>
            <a:r>
              <a:rPr lang="en-US" sz="2400" dirty="0" err="1"/>
              <a:t>l'application</a:t>
            </a:r>
            <a:r>
              <a:rPr lang="en-US" sz="2400" dirty="0"/>
              <a:t> de la </a:t>
            </a:r>
            <a:r>
              <a:rPr lang="en-US" sz="2400" dirty="0" err="1"/>
              <a:t>loi</a:t>
            </a:r>
            <a:r>
              <a:rPr lang="en-US" sz="2400" dirty="0"/>
              <a:t> </a:t>
            </a:r>
            <a:r>
              <a:rPr lang="en-US" sz="2400" dirty="0" err="1"/>
              <a:t>d'intercepter</a:t>
            </a:r>
            <a:r>
              <a:rPr lang="en-US" sz="2400" dirty="0"/>
              <a:t> les </a:t>
            </a:r>
            <a:r>
              <a:rPr lang="en-US" sz="2400" dirty="0" err="1"/>
              <a:t>données</a:t>
            </a:r>
            <a:r>
              <a:rPr lang="en-US" sz="2400" dirty="0"/>
              <a:t> relatives au </a:t>
            </a:r>
            <a:r>
              <a:rPr lang="en-US" sz="2400" dirty="0" err="1"/>
              <a:t>contenu</a:t>
            </a:r>
            <a:r>
              <a:rPr lang="en-US" sz="2400" dirty="0"/>
              <a:t> sans </a:t>
            </a:r>
            <a:r>
              <a:rPr lang="en-US" sz="2400" dirty="0" err="1"/>
              <a:t>l'aide</a:t>
            </a:r>
            <a:r>
              <a:rPr lang="en-US" sz="2400" dirty="0"/>
              <a:t> </a:t>
            </a:r>
            <a:r>
              <a:rPr lang="en-US" sz="2400" dirty="0" err="1"/>
              <a:t>ou</a:t>
            </a:r>
            <a:r>
              <a:rPr lang="en-US" sz="2400" dirty="0"/>
              <a:t> au </a:t>
            </a:r>
            <a:r>
              <a:rPr lang="en-US" sz="2400" dirty="0" err="1"/>
              <a:t>moins</a:t>
            </a:r>
            <a:r>
              <a:rPr lang="en-US" sz="2400" dirty="0"/>
              <a:t> la </a:t>
            </a:r>
            <a:r>
              <a:rPr lang="en-US" sz="2400" dirty="0" err="1"/>
              <a:t>connaissance</a:t>
            </a:r>
            <a:r>
              <a:rPr lang="en-US" sz="2400" dirty="0"/>
              <a:t> du </a:t>
            </a:r>
            <a:r>
              <a:rPr lang="en-US" sz="2400" dirty="0" err="1"/>
              <a:t>fournisseur</a:t>
            </a:r>
            <a:r>
              <a:rPr lang="en-US" sz="2400" dirty="0"/>
              <a:t> de services.</a:t>
            </a:r>
          </a:p>
          <a:p>
            <a:pPr algn="just"/>
            <a:endParaRPr lang="en-US" sz="2400" dirty="0"/>
          </a:p>
          <a:p>
            <a:pPr marL="342900" indent="-342900" algn="just">
              <a:buFont typeface="Arial" panose="020B0604020202020204" pitchFamily="34" charset="0"/>
              <a:buChar char="•"/>
            </a:pPr>
            <a:r>
              <a:rPr lang="en-US" sz="2400" dirty="0" err="1"/>
              <a:t>Ces</a:t>
            </a:r>
            <a:r>
              <a:rPr lang="en-US" sz="2400" dirty="0"/>
              <a:t> </a:t>
            </a:r>
            <a:r>
              <a:rPr lang="en-US" sz="2400" dirty="0" err="1"/>
              <a:t>juridictions</a:t>
            </a:r>
            <a:r>
              <a:rPr lang="en-US" sz="2400" dirty="0"/>
              <a:t> </a:t>
            </a:r>
            <a:r>
              <a:rPr lang="en-US" sz="2400" dirty="0" err="1"/>
              <a:t>peuvent</a:t>
            </a:r>
            <a:r>
              <a:rPr lang="en-US" sz="2400" dirty="0"/>
              <a:t> adopter </a:t>
            </a:r>
            <a:r>
              <a:rPr lang="en-US" sz="2400" dirty="0" err="1"/>
              <a:t>d'autres</a:t>
            </a:r>
            <a:r>
              <a:rPr lang="en-US" sz="2400" dirty="0"/>
              <a:t> </a:t>
            </a:r>
            <a:r>
              <a:rPr lang="en-US" sz="2400" dirty="0" err="1"/>
              <a:t>mesures</a:t>
            </a:r>
            <a:r>
              <a:rPr lang="en-US" sz="2400" dirty="0"/>
              <a:t> </a:t>
            </a:r>
            <a:r>
              <a:rPr lang="en-US" sz="2400" dirty="0" err="1"/>
              <a:t>telles</a:t>
            </a:r>
            <a:r>
              <a:rPr lang="en-US" sz="2400" dirty="0"/>
              <a:t> que </a:t>
            </a:r>
            <a:r>
              <a:rPr lang="en-US" sz="2400" dirty="0" err="1"/>
              <a:t>l'obligation</a:t>
            </a:r>
            <a:r>
              <a:rPr lang="en-US" sz="2400" dirty="0"/>
              <a:t> pour les </a:t>
            </a:r>
            <a:r>
              <a:rPr lang="en-US" sz="2400" dirty="0" err="1"/>
              <a:t>fournisseurs</a:t>
            </a:r>
            <a:r>
              <a:rPr lang="en-US" sz="2400" dirty="0"/>
              <a:t> de services de </a:t>
            </a:r>
            <a:r>
              <a:rPr lang="en-US" sz="2400" dirty="0" err="1"/>
              <a:t>fournir</a:t>
            </a:r>
            <a:r>
              <a:rPr lang="en-US" sz="2400" dirty="0"/>
              <a:t> les installations techniques </a:t>
            </a:r>
            <a:r>
              <a:rPr lang="en-US" sz="2400" dirty="0" err="1"/>
              <a:t>nécessaires</a:t>
            </a:r>
            <a:r>
              <a:rPr lang="en-US" sz="2400" dirty="0"/>
              <a:t>.</a:t>
            </a:r>
          </a:p>
        </p:txBody>
      </p:sp>
      <p:sp>
        <p:nvSpPr>
          <p:cNvPr id="12" name="TextBox 7">
            <a:extLst>
              <a:ext uri="{FF2B5EF4-FFF2-40B4-BE49-F238E27FC236}">
                <a16:creationId xmlns:a16="http://schemas.microsoft.com/office/drawing/2014/main" xmlns="" id="{96C2B0E3-41BC-464D-8FBE-4F08A004B872}"/>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L'INTERCEPTION DES DONNÉES RELATIVES AU CONTENU</a:t>
            </a:r>
          </a:p>
        </p:txBody>
      </p:sp>
    </p:spTree>
    <p:extLst>
      <p:ext uri="{BB962C8B-B14F-4D97-AF65-F5344CB8AC3E}">
        <p14:creationId xmlns:p14="http://schemas.microsoft.com/office/powerpoint/2010/main" val="2951627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5324535"/>
          </a:xfrm>
          <a:prstGeom prst="rect">
            <a:avLst/>
          </a:prstGeom>
        </p:spPr>
        <p:txBody>
          <a:bodyPr wrap="square">
            <a:spAutoFit/>
          </a:bodyPr>
          <a:lstStyle/>
          <a:p>
            <a:pPr marL="285750" indent="-285750" algn="just">
              <a:buFont typeface="Arial" panose="020B0604020202020204" pitchFamily="34" charset="0"/>
              <a:buChar char="•"/>
            </a:pPr>
            <a:r>
              <a:rPr lang="en-US" sz="2000" dirty="0"/>
              <a:t>Ce </a:t>
            </a:r>
            <a:r>
              <a:rPr lang="en-US" sz="2000" dirty="0" err="1"/>
              <a:t>pouvoir</a:t>
            </a:r>
            <a:r>
              <a:rPr lang="en-US" sz="2000" dirty="0"/>
              <a:t> </a:t>
            </a:r>
            <a:r>
              <a:rPr lang="en-US" sz="2000" dirty="0" err="1"/>
              <a:t>n'est</a:t>
            </a:r>
            <a:r>
              <a:rPr lang="en-US" sz="2000" dirty="0"/>
              <a:t> </a:t>
            </a:r>
            <a:r>
              <a:rPr lang="en-US" sz="2000" dirty="0" err="1"/>
              <a:t>efficace</a:t>
            </a:r>
            <a:r>
              <a:rPr lang="en-US" sz="2000" dirty="0"/>
              <a:t> que </a:t>
            </a:r>
            <a:r>
              <a:rPr lang="en-US" sz="2000" dirty="0" err="1"/>
              <a:t>s'il</a:t>
            </a:r>
            <a:r>
              <a:rPr lang="en-US" sz="2000" dirty="0"/>
              <a:t> est </a:t>
            </a:r>
            <a:r>
              <a:rPr lang="en-US" sz="2000" dirty="0" err="1"/>
              <a:t>exercé</a:t>
            </a:r>
            <a:r>
              <a:rPr lang="en-US" sz="2000" dirty="0"/>
              <a:t> </a:t>
            </a:r>
            <a:r>
              <a:rPr lang="en-US" sz="2000" dirty="0" err="1"/>
              <a:t>à</a:t>
            </a:r>
            <a:r>
              <a:rPr lang="en-US" sz="2000" dirty="0"/>
              <a:t> </a:t>
            </a:r>
            <a:r>
              <a:rPr lang="en-US" sz="2000" dirty="0" err="1"/>
              <a:t>l'insu</a:t>
            </a:r>
            <a:r>
              <a:rPr lang="en-US" sz="2000" dirty="0"/>
              <a:t> des </a:t>
            </a:r>
            <a:r>
              <a:rPr lang="en-US" sz="2000" dirty="0" err="1"/>
              <a:t>personnes</a:t>
            </a:r>
            <a:r>
              <a:rPr lang="en-US" sz="2000" dirty="0"/>
              <a:t> </a:t>
            </a:r>
            <a:r>
              <a:rPr lang="en-US" sz="2000" dirty="0" err="1"/>
              <a:t>faisant</a:t>
            </a:r>
            <a:r>
              <a:rPr lang="en-US" sz="2000" dirty="0"/>
              <a:t> </a:t>
            </a:r>
            <a:r>
              <a:rPr lang="en-US" sz="2000" dirty="0" err="1"/>
              <a:t>l'objet</a:t>
            </a:r>
            <a:r>
              <a:rPr lang="en-US" sz="2000" dirty="0"/>
              <a:t> de </a:t>
            </a:r>
            <a:r>
              <a:rPr lang="en-US" sz="2000" dirty="0" err="1"/>
              <a:t>l'enquête</a:t>
            </a:r>
            <a:r>
              <a:rPr lang="en-US" sz="2000" dirty="0"/>
              <a:t>.</a:t>
            </a:r>
          </a:p>
          <a:p>
            <a:pPr algn="just"/>
            <a:endParaRPr lang="en-US" sz="2000" dirty="0"/>
          </a:p>
          <a:p>
            <a:pPr marL="285750" indent="-285750" algn="just">
              <a:buFont typeface="Arial" panose="020B0604020202020204" pitchFamily="34" charset="0"/>
              <a:buChar char="•"/>
            </a:pPr>
            <a:r>
              <a:rPr lang="en-US" sz="2000" dirty="0"/>
              <a:t>Les parties qui </a:t>
            </a:r>
            <a:r>
              <a:rPr lang="en-US" sz="2000" dirty="0" err="1"/>
              <a:t>communiquent</a:t>
            </a:r>
            <a:r>
              <a:rPr lang="en-US" sz="2000" dirty="0"/>
              <a:t> ne </a:t>
            </a:r>
            <a:r>
              <a:rPr lang="en-US" sz="2000" dirty="0" err="1"/>
              <a:t>doivent</a:t>
            </a:r>
            <a:r>
              <a:rPr lang="en-US" sz="2000" dirty="0"/>
              <a:t> pas </a:t>
            </a:r>
            <a:r>
              <a:rPr lang="en-US" sz="2000" dirty="0" err="1"/>
              <a:t>percevoir</a:t>
            </a:r>
            <a:r>
              <a:rPr lang="en-US" sz="2000" dirty="0"/>
              <a:t> la </a:t>
            </a:r>
            <a:r>
              <a:rPr lang="en-US" sz="2000" dirty="0" err="1"/>
              <a:t>mesure</a:t>
            </a:r>
            <a:r>
              <a:rPr lang="en-US" sz="2000" dirty="0"/>
              <a:t> de </a:t>
            </a:r>
            <a:r>
              <a:rPr lang="en-US" sz="2000" dirty="0" err="1"/>
              <a:t>collecte</a:t>
            </a:r>
            <a:r>
              <a:rPr lang="en-US" sz="2000" dirty="0"/>
              <a:t> </a:t>
            </a:r>
            <a:r>
              <a:rPr lang="en-US" sz="2000" dirty="0" err="1"/>
              <a:t>en</a:t>
            </a:r>
            <a:r>
              <a:rPr lang="en-US" sz="2000" dirty="0"/>
              <a:t> temps </a:t>
            </a:r>
            <a:r>
              <a:rPr lang="en-US" sz="2000" dirty="0" err="1"/>
              <a:t>réel</a:t>
            </a:r>
            <a:r>
              <a:rPr lang="en-US" sz="2000" dirty="0"/>
              <a:t> qui est </a:t>
            </a:r>
            <a:r>
              <a:rPr lang="en-US" sz="2000" dirty="0" err="1"/>
              <a:t>prise</a:t>
            </a:r>
            <a:r>
              <a:rPr lang="en-US" sz="2000" dirty="0"/>
              <a:t>. </a:t>
            </a:r>
          </a:p>
          <a:p>
            <a:pPr algn="just"/>
            <a:endParaRPr lang="en-US" sz="2000" dirty="0"/>
          </a:p>
          <a:p>
            <a:pPr marL="285750" indent="-285750" algn="just">
              <a:buFont typeface="Arial" panose="020B0604020202020204" pitchFamily="34" charset="0"/>
              <a:buChar char="•"/>
            </a:pPr>
            <a:r>
              <a:rPr lang="en-US" sz="2000" dirty="0"/>
              <a:t>Il est important que les </a:t>
            </a:r>
            <a:r>
              <a:rPr lang="en-US" sz="2000" dirty="0" err="1"/>
              <a:t>fournisseurs</a:t>
            </a:r>
            <a:r>
              <a:rPr lang="en-US" sz="2000" dirty="0"/>
              <a:t> de services </a:t>
            </a:r>
            <a:r>
              <a:rPr lang="en-US" sz="2000" dirty="0" err="1"/>
              <a:t>puissent</a:t>
            </a:r>
            <a:r>
              <a:rPr lang="en-US" sz="2000" dirty="0"/>
              <a:t> </a:t>
            </a:r>
            <a:r>
              <a:rPr lang="en-US" sz="2000" dirty="0" err="1"/>
              <a:t>être</a:t>
            </a:r>
            <a:r>
              <a:rPr lang="en-US" sz="2000" dirty="0"/>
              <a:t> </a:t>
            </a:r>
            <a:r>
              <a:rPr lang="en-US" sz="2000" dirty="0" err="1"/>
              <a:t>contraints</a:t>
            </a:r>
            <a:r>
              <a:rPr lang="en-US" sz="2000" dirty="0"/>
              <a:t> de </a:t>
            </a:r>
            <a:r>
              <a:rPr lang="en-US" sz="2000" dirty="0" err="1"/>
              <a:t>garder</a:t>
            </a:r>
            <a:r>
              <a:rPr lang="en-US" sz="2000" dirty="0"/>
              <a:t> </a:t>
            </a:r>
            <a:r>
              <a:rPr lang="en-US" sz="2000" dirty="0" err="1"/>
              <a:t>confidentiel</a:t>
            </a:r>
            <a:r>
              <a:rPr lang="en-US" sz="2000" dirty="0"/>
              <a:t> </a:t>
            </a:r>
            <a:r>
              <a:rPr lang="en-US" sz="2000" dirty="0" err="1"/>
              <a:t>l'exercice</a:t>
            </a:r>
            <a:r>
              <a:rPr lang="en-US" sz="2000" dirty="0"/>
              <a:t> de tout </a:t>
            </a:r>
            <a:r>
              <a:rPr lang="en-US" sz="2000" dirty="0" err="1"/>
              <a:t>pouvoir</a:t>
            </a:r>
            <a:r>
              <a:rPr lang="en-US" sz="2000" dirty="0"/>
              <a:t>.</a:t>
            </a:r>
          </a:p>
          <a:p>
            <a:pPr algn="just"/>
            <a:endParaRPr lang="en-US" sz="2000" dirty="0"/>
          </a:p>
          <a:p>
            <a:pPr marL="285750" indent="-285750" algn="just">
              <a:buFont typeface="Arial" panose="020B0604020202020204" pitchFamily="34" charset="0"/>
              <a:buChar char="•"/>
            </a:pPr>
            <a:r>
              <a:rPr lang="en-US" sz="2000" dirty="0" err="1"/>
              <a:t>Cela</a:t>
            </a:r>
            <a:r>
              <a:rPr lang="en-US" sz="2000" dirty="0"/>
              <a:t> </a:t>
            </a:r>
            <a:r>
              <a:rPr lang="en-US" sz="2000" dirty="0" err="1"/>
              <a:t>libère</a:t>
            </a:r>
            <a:r>
              <a:rPr lang="en-US" sz="2000" dirty="0"/>
              <a:t> </a:t>
            </a:r>
            <a:r>
              <a:rPr lang="en-US" sz="2000" dirty="0" err="1"/>
              <a:t>également</a:t>
            </a:r>
            <a:r>
              <a:rPr lang="en-US" sz="2000" dirty="0"/>
              <a:t> le </a:t>
            </a:r>
            <a:r>
              <a:rPr lang="en-US" sz="2000" dirty="0" err="1"/>
              <a:t>fournisseur</a:t>
            </a:r>
            <a:r>
              <a:rPr lang="en-US" sz="2000" dirty="0"/>
              <a:t> de services de </a:t>
            </a:r>
            <a:r>
              <a:rPr lang="en-US" sz="2000" dirty="0" err="1"/>
              <a:t>toute</a:t>
            </a:r>
            <a:r>
              <a:rPr lang="en-US" sz="2000" dirty="0"/>
              <a:t> obligation </a:t>
            </a:r>
            <a:r>
              <a:rPr lang="en-US" sz="2000" dirty="0" err="1"/>
              <a:t>contractuelle</a:t>
            </a:r>
            <a:r>
              <a:rPr lang="en-US" sz="2000" dirty="0"/>
              <a:t> </a:t>
            </a:r>
            <a:r>
              <a:rPr lang="en-US" sz="2000" dirty="0" err="1"/>
              <a:t>ou</a:t>
            </a:r>
            <a:r>
              <a:rPr lang="en-US" sz="2000" dirty="0"/>
              <a:t> </a:t>
            </a:r>
            <a:r>
              <a:rPr lang="en-US" sz="2000" dirty="0" err="1"/>
              <a:t>légale</a:t>
            </a:r>
            <a:r>
              <a:rPr lang="en-US" sz="2000" dirty="0"/>
              <a:t> </a:t>
            </a:r>
            <a:r>
              <a:rPr lang="en-US" sz="2000" dirty="0" err="1"/>
              <a:t>d'informer</a:t>
            </a:r>
            <a:r>
              <a:rPr lang="en-US" sz="2000" dirty="0"/>
              <a:t> les </a:t>
            </a:r>
            <a:r>
              <a:rPr lang="en-US" sz="2000" dirty="0" err="1"/>
              <a:t>abonnés</a:t>
            </a:r>
            <a:r>
              <a:rPr lang="en-US" sz="2000" dirty="0"/>
              <a:t> de la </a:t>
            </a:r>
            <a:r>
              <a:rPr lang="en-US" sz="2000" dirty="0" err="1"/>
              <a:t>mesure</a:t>
            </a:r>
            <a:r>
              <a:rPr lang="en-US" sz="2000" dirty="0"/>
              <a:t>.</a:t>
            </a:r>
          </a:p>
        </p:txBody>
      </p:sp>
      <p:sp>
        <p:nvSpPr>
          <p:cNvPr id="12" name="TextBox 7">
            <a:extLst>
              <a:ext uri="{FF2B5EF4-FFF2-40B4-BE49-F238E27FC236}">
                <a16:creationId xmlns:a16="http://schemas.microsoft.com/office/drawing/2014/main" xmlns="" id="{0DAB3B12-192C-4272-BFDF-D2DAC02DABB9}"/>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L'INTERCEPTION DES DONNÉES RELATIVES AU CONTENU</a:t>
            </a:r>
          </a:p>
        </p:txBody>
      </p:sp>
      <p:sp>
        <p:nvSpPr>
          <p:cNvPr id="6" name="Rectangle 2">
            <a:extLst>
              <a:ext uri="{FF2B5EF4-FFF2-40B4-BE49-F238E27FC236}">
                <a16:creationId xmlns:a16="http://schemas.microsoft.com/office/drawing/2014/main" xmlns="" id="{36EE8601-1254-439D-9C95-507935A3DDF4}"/>
              </a:ext>
            </a:extLst>
          </p:cNvPr>
          <p:cNvSpPr/>
          <p:nvPr/>
        </p:nvSpPr>
        <p:spPr>
          <a:xfrm>
            <a:off x="95828" y="1196752"/>
            <a:ext cx="4476172" cy="5262979"/>
          </a:xfrm>
          <a:prstGeom prst="rect">
            <a:avLst/>
          </a:prstGeom>
        </p:spPr>
        <p:txBody>
          <a:bodyPr wrap="square">
            <a:spAutoFit/>
          </a:bodyPr>
          <a:lstStyle/>
          <a:p>
            <a:pPr algn="just"/>
            <a:r>
              <a:rPr lang="fr-FR" sz="1600" dirty="0"/>
              <a:t>2 Lorsqu’une Partie, en raison des principes établis dans son ordre juridique interne, ne peut adopter les mesures énoncées au paragraphe 1.a, elle peut à la place adopter les mesures législatives et autres qui se révèlent nécessaires pour assurer la collecte ou l’enregistrement en temps réel des données relatives au contenu de communications spécifiques transmises sur son territoire par l’application de moyens techniques existant sur ce territoire.</a:t>
            </a:r>
          </a:p>
          <a:p>
            <a:pPr algn="just"/>
            <a:endParaRPr lang="fr-FR" sz="1600" dirty="0"/>
          </a:p>
          <a:p>
            <a:pPr algn="just"/>
            <a:r>
              <a:rPr lang="fr-FR" sz="1600" dirty="0"/>
              <a:t>3 Chaque Partie adopte les mesures législatives et autres qui se révèlent nécessaires pour </a:t>
            </a:r>
            <a:r>
              <a:rPr lang="fr-FR" sz="1600" b="1" dirty="0">
                <a:solidFill>
                  <a:srgbClr val="FF0000"/>
                </a:solidFill>
              </a:rPr>
              <a:t>obliger un fournisseur de services à garder secrets le fait </a:t>
            </a:r>
            <a:r>
              <a:rPr lang="fr-FR" sz="1600" dirty="0"/>
              <a:t>que l’un quelconque des pouvoirs prévus dans le présent article a été exécuté, ainsi que toute information à ce sujet.</a:t>
            </a:r>
          </a:p>
          <a:p>
            <a:pPr algn="just"/>
            <a:endParaRPr lang="fr-FR" sz="1600" dirty="0"/>
          </a:p>
          <a:p>
            <a:pPr algn="just"/>
            <a:r>
              <a:rPr lang="fr-FR" sz="1600" dirty="0"/>
              <a:t>4 Les pouvoirs et procédures mentionnés dans le présent article doivent être soumis aux articles 14 et 15. </a:t>
            </a:r>
            <a:endParaRPr lang="en-US" sz="1600" dirty="0"/>
          </a:p>
        </p:txBody>
      </p:sp>
    </p:spTree>
    <p:extLst>
      <p:ext uri="{BB962C8B-B14F-4D97-AF65-F5344CB8AC3E}">
        <p14:creationId xmlns:p14="http://schemas.microsoft.com/office/powerpoint/2010/main" val="39131054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a:extLst>
              <a:ext uri="{FF2B5EF4-FFF2-40B4-BE49-F238E27FC236}">
                <a16:creationId xmlns:a16="http://schemas.microsoft.com/office/drawing/2014/main" xmlns="" id="{904628E1-1C55-4556-A363-EFD5F6D17A8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a:extLst>
              <a:ext uri="{FF2B5EF4-FFF2-40B4-BE49-F238E27FC236}">
                <a16:creationId xmlns:a16="http://schemas.microsoft.com/office/drawing/2014/main" xmlns="" id="{C1A334B7-575A-4128-BADC-26AB92EBDECB}"/>
              </a:ext>
            </a:extLst>
          </p:cNvPr>
          <p:cNvSpPr/>
          <p:nvPr/>
        </p:nvSpPr>
        <p:spPr>
          <a:xfrm>
            <a:off x="4606954" y="1196752"/>
            <a:ext cx="4414945" cy="3785652"/>
          </a:xfrm>
          <a:prstGeom prst="rect">
            <a:avLst/>
          </a:prstGeom>
        </p:spPr>
        <p:txBody>
          <a:bodyPr wrap="square">
            <a:spAutoFit/>
          </a:bodyPr>
          <a:lstStyle/>
          <a:p>
            <a:pPr marL="342900" indent="-342900" algn="just">
              <a:buFont typeface="Arial" panose="020B0604020202020204" pitchFamily="34" charset="0"/>
              <a:buChar char="•"/>
            </a:pPr>
            <a:r>
              <a:rPr lang="en-US" sz="2400" dirty="0"/>
              <a:t>Les </a:t>
            </a:r>
            <a:r>
              <a:rPr lang="en-US" sz="2400" dirty="0" err="1"/>
              <a:t>données</a:t>
            </a:r>
            <a:r>
              <a:rPr lang="en-US" sz="2400" dirty="0"/>
              <a:t> relatives au </a:t>
            </a:r>
            <a:r>
              <a:rPr lang="en-US" sz="2400" dirty="0" err="1"/>
              <a:t>contenu</a:t>
            </a:r>
            <a:r>
              <a:rPr lang="en-US" sz="2400" dirty="0"/>
              <a:t> </a:t>
            </a:r>
            <a:r>
              <a:rPr lang="en-US" sz="2400" dirty="0" err="1"/>
              <a:t>présentent</a:t>
            </a:r>
            <a:r>
              <a:rPr lang="en-US" sz="2400" dirty="0"/>
              <a:t> un </a:t>
            </a:r>
            <a:r>
              <a:rPr lang="en-US" sz="2400" dirty="0" err="1"/>
              <a:t>intérêt</a:t>
            </a:r>
            <a:r>
              <a:rPr lang="en-US" sz="2400" dirty="0"/>
              <a:t> </a:t>
            </a:r>
            <a:r>
              <a:rPr lang="en-US" sz="2400" dirty="0" err="1"/>
              <a:t>élevé</a:t>
            </a:r>
            <a:r>
              <a:rPr lang="en-US" sz="2400" dirty="0"/>
              <a:t> pour la vie </a:t>
            </a:r>
            <a:r>
              <a:rPr lang="en-US" sz="2400" dirty="0" err="1"/>
              <a:t>privée</a:t>
            </a:r>
            <a:endParaRPr lang="en-US" sz="2400" dirty="0"/>
          </a:p>
          <a:p>
            <a:pPr algn="just"/>
            <a:endParaRPr lang="en-US" sz="2400" dirty="0"/>
          </a:p>
          <a:p>
            <a:pPr marL="342900" indent="-342900" algn="just">
              <a:buFont typeface="Arial" panose="020B0604020202020204" pitchFamily="34" charset="0"/>
              <a:buChar char="•"/>
            </a:pPr>
            <a:r>
              <a:rPr lang="en-US" sz="2400" dirty="0"/>
              <a:t>Les conditions et les </a:t>
            </a:r>
            <a:r>
              <a:rPr lang="en-US" sz="2400" dirty="0" err="1"/>
              <a:t>garanties</a:t>
            </a:r>
            <a:r>
              <a:rPr lang="en-US" sz="2400" dirty="0"/>
              <a:t> </a:t>
            </a:r>
            <a:r>
              <a:rPr lang="en-US" sz="2400" dirty="0" err="1"/>
              <a:t>d'interception</a:t>
            </a:r>
            <a:r>
              <a:rPr lang="en-US" sz="2400" dirty="0"/>
              <a:t> des </a:t>
            </a:r>
            <a:r>
              <a:rPr lang="en-US" sz="2400" dirty="0" err="1"/>
              <a:t>données</a:t>
            </a:r>
            <a:r>
              <a:rPr lang="en-US" sz="2400" dirty="0"/>
              <a:t> relatives au </a:t>
            </a:r>
            <a:r>
              <a:rPr lang="en-US" sz="2400" dirty="0" err="1"/>
              <a:t>contenu</a:t>
            </a:r>
            <a:r>
              <a:rPr lang="en-US" sz="2400" dirty="0"/>
              <a:t> </a:t>
            </a:r>
            <a:r>
              <a:rPr lang="en-US" sz="2400" dirty="0" err="1"/>
              <a:t>sont</a:t>
            </a:r>
            <a:r>
              <a:rPr lang="en-US" sz="2400" dirty="0"/>
              <a:t> </a:t>
            </a:r>
            <a:r>
              <a:rPr lang="en-US" sz="2400" dirty="0" err="1"/>
              <a:t>généralement</a:t>
            </a:r>
            <a:r>
              <a:rPr lang="en-US" sz="2400" dirty="0"/>
              <a:t> plus </a:t>
            </a:r>
            <a:r>
              <a:rPr lang="en-US" sz="2400" dirty="0" err="1"/>
              <a:t>strictes</a:t>
            </a:r>
            <a:r>
              <a:rPr lang="en-US" sz="2400" dirty="0"/>
              <a:t> que la </a:t>
            </a:r>
            <a:r>
              <a:rPr lang="en-US" sz="2400" dirty="0" err="1"/>
              <a:t>collecte</a:t>
            </a:r>
            <a:r>
              <a:rPr lang="en-US" sz="2400" dirty="0"/>
              <a:t> </a:t>
            </a:r>
            <a:r>
              <a:rPr lang="en-US" sz="2400" dirty="0" err="1"/>
              <a:t>en</a:t>
            </a:r>
            <a:r>
              <a:rPr lang="en-US" sz="2400" dirty="0"/>
              <a:t> temps </a:t>
            </a:r>
            <a:r>
              <a:rPr lang="en-US" sz="2400" dirty="0" err="1"/>
              <a:t>réel</a:t>
            </a:r>
            <a:r>
              <a:rPr lang="en-US" sz="2400" dirty="0"/>
              <a:t> des </a:t>
            </a:r>
            <a:r>
              <a:rPr lang="en-US" sz="2400" dirty="0" err="1"/>
              <a:t>données</a:t>
            </a:r>
            <a:r>
              <a:rPr lang="en-US" sz="2400" dirty="0"/>
              <a:t> relatives au </a:t>
            </a:r>
            <a:r>
              <a:rPr lang="en-US" sz="2400" dirty="0" err="1"/>
              <a:t>trafic</a:t>
            </a:r>
            <a:r>
              <a:rPr lang="en-US" sz="2400" dirty="0"/>
              <a:t>. </a:t>
            </a:r>
          </a:p>
        </p:txBody>
      </p:sp>
      <p:sp>
        <p:nvSpPr>
          <p:cNvPr id="12" name="TextBox 7">
            <a:extLst>
              <a:ext uri="{FF2B5EF4-FFF2-40B4-BE49-F238E27FC236}">
                <a16:creationId xmlns:a16="http://schemas.microsoft.com/office/drawing/2014/main" xmlns="" id="{563A2997-E35E-49F6-AF7A-9D7C029C94F2}"/>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L'INTERCEPTION DES DONNÉES RELATIVES AU CONTENU</a:t>
            </a:r>
          </a:p>
        </p:txBody>
      </p:sp>
      <p:sp>
        <p:nvSpPr>
          <p:cNvPr id="6" name="Rectangle 2">
            <a:extLst>
              <a:ext uri="{FF2B5EF4-FFF2-40B4-BE49-F238E27FC236}">
                <a16:creationId xmlns:a16="http://schemas.microsoft.com/office/drawing/2014/main" xmlns="" id="{3E1A6712-C1C5-474A-BC9E-DD290CE41B6C}"/>
              </a:ext>
            </a:extLst>
          </p:cNvPr>
          <p:cNvSpPr/>
          <p:nvPr/>
        </p:nvSpPr>
        <p:spPr>
          <a:xfrm>
            <a:off x="95828" y="1196752"/>
            <a:ext cx="4476172" cy="5262979"/>
          </a:xfrm>
          <a:prstGeom prst="rect">
            <a:avLst/>
          </a:prstGeom>
        </p:spPr>
        <p:txBody>
          <a:bodyPr wrap="square">
            <a:spAutoFit/>
          </a:bodyPr>
          <a:lstStyle/>
          <a:p>
            <a:pPr algn="just"/>
            <a:r>
              <a:rPr lang="fr-FR" sz="1600" dirty="0"/>
              <a:t>2 Lorsqu’une Partie, en raison des principes établis dans son ordre juridique interne, ne peut adopter les mesures énoncées au paragraphe 1.a, elle peut à la place adopter les mesures législatives et autres qui se révèlent nécessaires pour assurer la collecte ou l’enregistrement en temps réel des données relatives au contenu de communications spécifiques transmises sur son territoire par l’application de moyens techniques existant sur ce territoire.</a:t>
            </a:r>
          </a:p>
          <a:p>
            <a:pPr algn="just"/>
            <a:endParaRPr lang="fr-FR" sz="1600" dirty="0"/>
          </a:p>
          <a:p>
            <a:pPr algn="just"/>
            <a:r>
              <a:rPr lang="fr-FR" sz="1600" dirty="0"/>
              <a:t>3 Chaque Partie adopte les mesures législatives et autres qui se révèlent nécessaires pour obliger un fournisseur de services à garder secrets le fait que l’un quelconque des pouvoirs prévus dans le présent article a été exécuté, ainsi que toute information à ce sujet.</a:t>
            </a:r>
          </a:p>
          <a:p>
            <a:pPr algn="just"/>
            <a:endParaRPr lang="fr-FR" sz="1600" dirty="0"/>
          </a:p>
          <a:p>
            <a:pPr algn="just"/>
            <a:r>
              <a:rPr lang="fr-FR" sz="1600" dirty="0"/>
              <a:t>4 Les pouvoirs et procédures mentionnés dans le présent article doivent être </a:t>
            </a:r>
            <a:r>
              <a:rPr lang="fr-FR" sz="1600" b="1" dirty="0">
                <a:solidFill>
                  <a:srgbClr val="FF0000"/>
                </a:solidFill>
              </a:rPr>
              <a:t>soumis aux articles 14 et 15. </a:t>
            </a:r>
            <a:endParaRPr lang="en-US" sz="1600" b="1" dirty="0">
              <a:solidFill>
                <a:srgbClr val="FF0000"/>
              </a:solidFill>
            </a:endParaRPr>
          </a:p>
        </p:txBody>
      </p:sp>
    </p:spTree>
    <p:extLst>
      <p:ext uri="{BB962C8B-B14F-4D97-AF65-F5344CB8AC3E}">
        <p14:creationId xmlns:p14="http://schemas.microsoft.com/office/powerpoint/2010/main" val="2126881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Compétence</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a16="http://schemas.microsoft.com/office/drawing/2014/main" xmlns="" id="{5634059B-4894-499F-9F52-34CBBC7D316D}"/>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800" b="1" i="1" dirty="0" err="1">
                <a:ea typeface="ＭＳ Ｐゴシック" pitchFamily="34" charset="-128"/>
              </a:rPr>
              <a:t>Compétence</a:t>
            </a:r>
            <a:endParaRPr lang="en-GB" altLang="sr-Latn-RS" sz="28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(Article 22 – Convention de Budapest)</a:t>
            </a: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eaLnBrk="1" hangingPunct="1">
              <a:lnSpc>
                <a:spcPct val="80000"/>
              </a:lnSpc>
              <a:spcBef>
                <a:spcPts val="600"/>
              </a:spcBef>
              <a:spcAft>
                <a:spcPts val="1200"/>
              </a:spcAft>
              <a:defRPr/>
            </a:pPr>
            <a:r>
              <a:rPr lang="en-GB" altLang="sr-Latn-RS" sz="2800" i="1" dirty="0" err="1">
                <a:ea typeface="ＭＳ Ｐゴシック" pitchFamily="34" charset="-128"/>
              </a:rPr>
              <a:t>Etablit</a:t>
            </a:r>
            <a:r>
              <a:rPr lang="en-GB" altLang="sr-Latn-RS" sz="2800" i="1" dirty="0">
                <a:ea typeface="ＭＳ Ｐゴシック" pitchFamily="34" charset="-128"/>
              </a:rPr>
              <a:t> des </a:t>
            </a:r>
            <a:r>
              <a:rPr lang="en-GB" altLang="sr-Latn-RS" sz="2800" i="1" dirty="0" err="1">
                <a:ea typeface="ＭＳ Ｐゴシック" pitchFamily="34" charset="-128"/>
              </a:rPr>
              <a:t>lignes</a:t>
            </a:r>
            <a:r>
              <a:rPr lang="en-GB" altLang="sr-Latn-RS" sz="2800" i="1" dirty="0">
                <a:ea typeface="ＭＳ Ｐゴシック" pitchFamily="34" charset="-128"/>
              </a:rPr>
              <a:t> directrices pour </a:t>
            </a:r>
            <a:r>
              <a:rPr lang="en-GB" altLang="sr-Latn-RS" sz="2800" i="1" dirty="0" err="1">
                <a:ea typeface="ＭＳ Ｐゴシック" pitchFamily="34" charset="-128"/>
              </a:rPr>
              <a:t>l'établissement</a:t>
            </a:r>
            <a:r>
              <a:rPr lang="en-GB" altLang="sr-Latn-RS" sz="2800" i="1" dirty="0">
                <a:ea typeface="ＭＳ Ｐゴシック" pitchFamily="34" charset="-128"/>
              </a:rPr>
              <a:t> de la compétence </a:t>
            </a:r>
            <a:r>
              <a:rPr lang="en-GB" altLang="sr-Latn-RS" sz="2800" i="1" dirty="0" err="1">
                <a:ea typeface="ＭＳ Ｐゴシック" pitchFamily="34" charset="-128"/>
              </a:rPr>
              <a:t>en</a:t>
            </a:r>
            <a:r>
              <a:rPr lang="en-GB" altLang="sr-Latn-RS" sz="2800" i="1" dirty="0">
                <a:ea typeface="ＭＳ Ｐゴシック" pitchFamily="34" charset="-128"/>
              </a:rPr>
              <a:t> matière </a:t>
            </a:r>
            <a:r>
              <a:rPr lang="en-GB" altLang="sr-Latn-RS" sz="2800" i="1" dirty="0" err="1">
                <a:ea typeface="ＭＳ Ｐゴシック" pitchFamily="34" charset="-128"/>
              </a:rPr>
              <a:t>d'infractions</a:t>
            </a:r>
            <a:endParaRPr lang="en-GB" altLang="sr-Latn-RS" sz="2800" i="1" dirty="0">
              <a:ea typeface="ＭＳ Ｐゴシック" pitchFamily="34" charset="-128"/>
            </a:endParaRPr>
          </a:p>
          <a:p>
            <a:pPr algn="ctr" eaLnBrk="1" hangingPunct="1">
              <a:lnSpc>
                <a:spcPct val="80000"/>
              </a:lnSpc>
              <a:spcBef>
                <a:spcPts val="600"/>
              </a:spcBef>
              <a:spcAft>
                <a:spcPts val="1200"/>
              </a:spcAft>
              <a:defRPr/>
            </a:pPr>
            <a:r>
              <a:rPr lang="en-GB" altLang="sr-Latn-RS" sz="2800" i="1" dirty="0">
                <a:ea typeface="ＭＳ Ｐゴシック" pitchFamily="34" charset="-128"/>
              </a:rPr>
              <a:t>Les </a:t>
            </a:r>
            <a:r>
              <a:rPr lang="en-GB" altLang="sr-Latn-RS" sz="2800" i="1" dirty="0" err="1">
                <a:ea typeface="ＭＳ Ｐゴシック" pitchFamily="34" charset="-128"/>
              </a:rPr>
              <a:t>principes</a:t>
            </a:r>
            <a:r>
              <a:rPr lang="en-GB" altLang="sr-Latn-RS" sz="2800" i="1" dirty="0">
                <a:ea typeface="ＭＳ Ｐゴシック" pitchFamily="34" charset="-128"/>
              </a:rPr>
              <a:t> de </a:t>
            </a:r>
            <a:r>
              <a:rPr lang="en-GB" altLang="sr-Latn-RS" sz="2800" i="1" dirty="0" err="1">
                <a:ea typeface="ＭＳ Ｐゴシック" pitchFamily="34" charset="-128"/>
              </a:rPr>
              <a:t>territorialité</a:t>
            </a:r>
            <a:r>
              <a:rPr lang="en-GB" altLang="sr-Latn-RS" sz="2800" i="1" dirty="0">
                <a:ea typeface="ＭＳ Ｐゴシック" pitchFamily="34" charset="-128"/>
              </a:rPr>
              <a:t> et de </a:t>
            </a:r>
            <a:r>
              <a:rPr lang="en-GB" altLang="sr-Latn-RS" sz="2800" i="1" dirty="0" err="1">
                <a:ea typeface="ＭＳ Ｐゴシック" pitchFamily="34" charset="-128"/>
              </a:rPr>
              <a:t>nationalité</a:t>
            </a:r>
            <a:r>
              <a:rPr lang="en-GB" altLang="sr-Latn-RS" sz="2800" i="1" dirty="0">
                <a:ea typeface="ＭＳ Ｐゴシック" pitchFamily="34" charset="-128"/>
              </a:rPr>
              <a:t> </a:t>
            </a:r>
            <a:r>
              <a:rPr lang="en-GB" altLang="sr-Latn-RS" sz="2800" i="1" dirty="0" err="1">
                <a:ea typeface="ＭＳ Ｐゴシック" pitchFamily="34" charset="-128"/>
              </a:rPr>
              <a:t>sont</a:t>
            </a:r>
            <a:r>
              <a:rPr lang="en-GB" altLang="sr-Latn-RS" sz="2800" i="1" dirty="0">
                <a:ea typeface="ＭＳ Ｐゴシック" pitchFamily="34" charset="-128"/>
              </a:rPr>
              <a:t> exposés</a:t>
            </a:r>
          </a:p>
          <a:p>
            <a:pPr algn="ctr" eaLnBrk="1" hangingPunct="1">
              <a:lnSpc>
                <a:spcPct val="80000"/>
              </a:lnSpc>
              <a:spcBef>
                <a:spcPts val="600"/>
              </a:spcBef>
              <a:spcAft>
                <a:spcPts val="1200"/>
              </a:spcAft>
              <a:defRPr/>
            </a:pPr>
            <a:r>
              <a:rPr lang="en-GB" altLang="sr-Latn-RS" sz="2800" i="1" dirty="0" err="1">
                <a:ea typeface="ＭＳ Ｐゴシック" pitchFamily="34" charset="-128"/>
              </a:rPr>
              <a:t>Traitements</a:t>
            </a:r>
            <a:r>
              <a:rPr lang="en-GB" altLang="sr-Latn-RS" sz="2800" i="1" dirty="0">
                <a:ea typeface="ＭＳ Ｐゴシック" pitchFamily="34" charset="-128"/>
              </a:rPr>
              <a:t> </a:t>
            </a:r>
            <a:r>
              <a:rPr lang="en-GB" altLang="sr-Latn-RS" sz="2800" i="1" dirty="0" err="1">
                <a:ea typeface="ＭＳ Ｐゴシック" pitchFamily="34" charset="-128"/>
              </a:rPr>
              <a:t>consultatifs</a:t>
            </a:r>
            <a:r>
              <a:rPr lang="en-GB" altLang="sr-Latn-RS" sz="2800" i="1" dirty="0">
                <a:ea typeface="ＭＳ Ｐゴシック" pitchFamily="34" charset="-128"/>
              </a:rPr>
              <a:t> </a:t>
            </a:r>
            <a:r>
              <a:rPr lang="en-GB" altLang="sr-Latn-RS" sz="2800" i="1" dirty="0" err="1">
                <a:ea typeface="ＭＳ Ｐゴシック" pitchFamily="34" charset="-128"/>
              </a:rPr>
              <a:t>lorsque</a:t>
            </a:r>
            <a:r>
              <a:rPr lang="en-GB" altLang="sr-Latn-RS" sz="2800" i="1" dirty="0">
                <a:ea typeface="ＭＳ Ｐゴシック" pitchFamily="34" charset="-128"/>
              </a:rPr>
              <a:t> deux </a:t>
            </a:r>
            <a:r>
              <a:rPr lang="en-GB" altLang="sr-Latn-RS" sz="2800" i="1" dirty="0" err="1">
                <a:ea typeface="ＭＳ Ｐゴシック" pitchFamily="34" charset="-128"/>
              </a:rPr>
              <a:t>États</a:t>
            </a:r>
            <a:r>
              <a:rPr lang="en-GB" altLang="sr-Latn-RS" sz="2800" i="1" dirty="0">
                <a:ea typeface="ＭＳ Ｐゴシック" pitchFamily="34" charset="-128"/>
              </a:rPr>
              <a:t> </a:t>
            </a:r>
            <a:r>
              <a:rPr lang="en-GB" altLang="sr-Latn-RS" sz="2800" i="1" dirty="0" err="1">
                <a:ea typeface="ＭＳ Ｐゴシック" pitchFamily="34" charset="-128"/>
              </a:rPr>
              <a:t>ont</a:t>
            </a:r>
            <a:r>
              <a:rPr lang="en-GB" altLang="sr-Latn-RS" sz="2800" i="1" dirty="0">
                <a:ea typeface="ＭＳ Ｐゴシック" pitchFamily="34" charset="-128"/>
              </a:rPr>
              <a:t> des compétences </a:t>
            </a:r>
            <a:r>
              <a:rPr lang="en-GB" altLang="sr-Latn-RS" sz="2800" i="1" dirty="0" err="1">
                <a:ea typeface="ＭＳ Ｐゴシック" pitchFamily="34" charset="-128"/>
              </a:rPr>
              <a:t>concurrentes</a:t>
            </a:r>
            <a:endParaRPr lang="en-GB" altLang="sr-Latn-RS" sz="2800" i="1" dirty="0">
              <a:ea typeface="ＭＳ Ｐゴシック" pitchFamily="34" charset="-128"/>
            </a:endParaRPr>
          </a:p>
        </p:txBody>
      </p:sp>
    </p:spTree>
    <p:extLst>
      <p:ext uri="{BB962C8B-B14F-4D97-AF65-F5344CB8AC3E}">
        <p14:creationId xmlns:p14="http://schemas.microsoft.com/office/powerpoint/2010/main" val="7877722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1545" y="1078925"/>
            <a:ext cx="4298867" cy="5509200"/>
          </a:xfrm>
          <a:prstGeom prst="rect">
            <a:avLst/>
          </a:prstGeom>
        </p:spPr>
        <p:txBody>
          <a:bodyPr wrap="square">
            <a:spAutoFit/>
          </a:bodyPr>
          <a:lstStyle/>
          <a:p>
            <a:pPr algn="just"/>
            <a:r>
              <a:rPr lang="fr-FR" sz="1600" dirty="0"/>
              <a:t> 1 Chaque Partie adopte les mesures législatives et autres qui se révèlent nécessaires pour établir sa compétence à l’égard de toute infraction pénale établie conformément aux articles 2 à 11 de la présente Convention, lorsque l'infraction est commise:</a:t>
            </a:r>
          </a:p>
          <a:p>
            <a:pPr algn="just"/>
            <a:r>
              <a:rPr lang="fr-FR" sz="1600" dirty="0"/>
              <a:t>a </a:t>
            </a:r>
            <a:r>
              <a:rPr lang="fr-FR" sz="1600" b="1" dirty="0">
                <a:solidFill>
                  <a:srgbClr val="FF0000"/>
                </a:solidFill>
              </a:rPr>
              <a:t>sur son territoire</a:t>
            </a:r>
            <a:r>
              <a:rPr lang="fr-FR" sz="1600" dirty="0"/>
              <a:t>; ou</a:t>
            </a:r>
          </a:p>
          <a:p>
            <a:pPr algn="just"/>
            <a:r>
              <a:rPr lang="fr-FR" sz="1600" dirty="0"/>
              <a:t>b à bord d'un navire battant pavillon de cette Partie; ou</a:t>
            </a:r>
          </a:p>
          <a:p>
            <a:pPr algn="just"/>
            <a:r>
              <a:rPr lang="fr-FR" sz="1600" dirty="0"/>
              <a:t>c à bord d'un aéronef immatriculé selon les lois de cette Partie; ou</a:t>
            </a:r>
          </a:p>
          <a:p>
            <a:pPr algn="just"/>
            <a:r>
              <a:rPr lang="fr-FR" sz="1600" dirty="0"/>
              <a:t>d par un de ses ressortissants, si l'infraction est punissable pénalement là où elle a été commise ou si l'infraction ne relève de la compétence territoriale d'aucun Etat.</a:t>
            </a:r>
          </a:p>
          <a:p>
            <a:pPr algn="just"/>
            <a:endParaRPr lang="fr-FR" sz="1600" dirty="0"/>
          </a:p>
          <a:p>
            <a:pPr algn="just"/>
            <a:r>
              <a:rPr lang="fr-FR" sz="1600" dirty="0"/>
              <a:t>2 Chaque Partie peut se réserver le droit de ne pas appliquer, ou de n'appliquer que dans des cas ou des conditions spécifiques, les règles de compétence définies aux paragraphes 1.b à 1.d du présent article ou dans une partie quelconque de ces paragraphes. </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57100" y="1078925"/>
            <a:ext cx="4465355" cy="4401205"/>
          </a:xfrm>
          <a:prstGeom prst="rect">
            <a:avLst/>
          </a:prstGeom>
        </p:spPr>
        <p:txBody>
          <a:bodyPr wrap="square">
            <a:spAutoFit/>
          </a:bodyPr>
          <a:lstStyle/>
          <a:p>
            <a:pPr marL="342900" indent="-342900" algn="just">
              <a:buFont typeface="Arial" panose="020B0604020202020204" pitchFamily="34" charset="0"/>
              <a:buChar char="•"/>
            </a:pPr>
            <a:r>
              <a:rPr lang="en-GB" sz="2000" dirty="0" err="1"/>
              <a:t>Fondé</a:t>
            </a:r>
            <a:r>
              <a:rPr lang="en-GB" sz="2000" dirty="0"/>
              <a:t> sur le </a:t>
            </a:r>
            <a:r>
              <a:rPr lang="en-GB" sz="2000" dirty="0" err="1"/>
              <a:t>principe</a:t>
            </a:r>
            <a:r>
              <a:rPr lang="en-GB" sz="2000" dirty="0"/>
              <a:t> de </a:t>
            </a:r>
            <a:r>
              <a:rPr lang="en-GB" sz="2000" dirty="0" err="1"/>
              <a:t>territorialité</a:t>
            </a:r>
            <a:r>
              <a:rPr lang="en-GB" sz="2000" dirty="0"/>
              <a:t> </a:t>
            </a:r>
          </a:p>
          <a:p>
            <a:pPr marL="342900" indent="-342900" algn="just">
              <a:buFont typeface="Arial" panose="020B0604020202020204" pitchFamily="34" charset="0"/>
              <a:buChar char="•"/>
            </a:pPr>
            <a:r>
              <a:rPr lang="en-GB" sz="2000" dirty="0"/>
              <a:t>Oblige </a:t>
            </a:r>
            <a:r>
              <a:rPr lang="en-GB" sz="2000" dirty="0" err="1"/>
              <a:t>chaque</a:t>
            </a:r>
            <a:r>
              <a:rPr lang="en-GB" sz="2000" dirty="0"/>
              <a:t> </a:t>
            </a:r>
            <a:r>
              <a:rPr lang="en-GB" sz="2000" dirty="0" err="1"/>
              <a:t>partie</a:t>
            </a:r>
            <a:r>
              <a:rPr lang="en-GB" sz="2000" dirty="0"/>
              <a:t> </a:t>
            </a:r>
            <a:r>
              <a:rPr lang="en-GB" sz="2000" dirty="0" err="1"/>
              <a:t>à</a:t>
            </a:r>
            <a:r>
              <a:rPr lang="en-GB" sz="2000" dirty="0"/>
              <a:t> </a:t>
            </a:r>
            <a:r>
              <a:rPr lang="en-GB" sz="2000" dirty="0" err="1"/>
              <a:t>punir</a:t>
            </a:r>
            <a:r>
              <a:rPr lang="en-GB" sz="2000" dirty="0"/>
              <a:t> la commission de crimes sur son </a:t>
            </a:r>
            <a:r>
              <a:rPr lang="en-GB" sz="2000" dirty="0" err="1"/>
              <a:t>territoire</a:t>
            </a:r>
            <a:r>
              <a:rPr lang="en-GB" sz="2000" dirty="0"/>
              <a:t>. </a:t>
            </a:r>
          </a:p>
          <a:p>
            <a:pPr marL="342900" indent="-342900" algn="just">
              <a:buFont typeface="Arial" panose="020B0604020202020204" pitchFamily="34" charset="0"/>
              <a:buChar char="•"/>
            </a:pPr>
            <a:r>
              <a:rPr lang="en-GB" sz="2000" dirty="0"/>
              <a:t>La compétence </a:t>
            </a:r>
            <a:r>
              <a:rPr lang="en-GB" sz="2000" dirty="0" err="1"/>
              <a:t>territoriale</a:t>
            </a:r>
            <a:r>
              <a:rPr lang="en-GB" sz="2000" dirty="0"/>
              <a:t> peut </a:t>
            </a:r>
            <a:r>
              <a:rPr lang="en-GB" sz="2000" dirty="0" err="1"/>
              <a:t>être</a:t>
            </a:r>
            <a:r>
              <a:rPr lang="en-GB" sz="2000" dirty="0"/>
              <a:t> </a:t>
            </a:r>
            <a:r>
              <a:rPr lang="en-GB" sz="2000" dirty="0" err="1"/>
              <a:t>affirmée</a:t>
            </a:r>
            <a:r>
              <a:rPr lang="en-GB" sz="2000" dirty="0"/>
              <a:t> </a:t>
            </a:r>
            <a:r>
              <a:rPr lang="en-GB" sz="2000" dirty="0" err="1"/>
              <a:t>si</a:t>
            </a:r>
            <a:r>
              <a:rPr lang="en-GB" sz="2000" dirty="0"/>
              <a:t>, par </a:t>
            </a:r>
            <a:r>
              <a:rPr lang="en-GB" sz="2000" dirty="0" err="1"/>
              <a:t>exemple</a:t>
            </a:r>
            <a:r>
              <a:rPr lang="en-GB" sz="2000" dirty="0"/>
              <a:t> :</a:t>
            </a:r>
          </a:p>
          <a:p>
            <a:pPr marL="800100" lvl="1" indent="-342900" algn="just">
              <a:buFont typeface="Arial" panose="020B0604020202020204" pitchFamily="34" charset="0"/>
              <a:buChar char="•"/>
            </a:pPr>
            <a:r>
              <a:rPr lang="en-GB" sz="2000" dirty="0"/>
              <a:t>La </a:t>
            </a:r>
            <a:r>
              <a:rPr lang="en-GB" sz="2000" dirty="0" err="1"/>
              <a:t>personne</a:t>
            </a:r>
            <a:r>
              <a:rPr lang="en-GB" sz="2000" dirty="0"/>
              <a:t> qui </a:t>
            </a:r>
            <a:r>
              <a:rPr lang="en-GB" sz="2000" dirty="0" err="1"/>
              <a:t>attaque</a:t>
            </a:r>
            <a:r>
              <a:rPr lang="en-GB" sz="2000" dirty="0"/>
              <a:t> un </a:t>
            </a:r>
            <a:r>
              <a:rPr lang="en-GB" sz="2000" dirty="0" err="1"/>
              <a:t>système</a:t>
            </a:r>
            <a:r>
              <a:rPr lang="en-GB" sz="2000" dirty="0"/>
              <a:t> </a:t>
            </a:r>
            <a:r>
              <a:rPr lang="en-GB" sz="2000" dirty="0" err="1"/>
              <a:t>informatique</a:t>
            </a:r>
            <a:r>
              <a:rPr lang="en-GB" sz="2000" dirty="0"/>
              <a:t> et le </a:t>
            </a:r>
            <a:r>
              <a:rPr lang="en-GB" sz="2000" dirty="0" err="1"/>
              <a:t>système</a:t>
            </a:r>
            <a:r>
              <a:rPr lang="en-GB" sz="2000" dirty="0"/>
              <a:t> </a:t>
            </a:r>
            <a:r>
              <a:rPr lang="en-GB" sz="2000" dirty="0" err="1"/>
              <a:t>informatique</a:t>
            </a:r>
            <a:r>
              <a:rPr lang="en-GB" sz="2000" dirty="0"/>
              <a:t> de la </a:t>
            </a:r>
            <a:r>
              <a:rPr lang="en-GB" sz="2000" dirty="0" err="1"/>
              <a:t>victime</a:t>
            </a:r>
            <a:r>
              <a:rPr lang="en-GB" sz="2000" dirty="0"/>
              <a:t> </a:t>
            </a:r>
            <a:r>
              <a:rPr lang="en-GB" sz="2000" dirty="0" err="1"/>
              <a:t>sont</a:t>
            </a:r>
            <a:r>
              <a:rPr lang="en-GB" sz="2000" dirty="0"/>
              <a:t> </a:t>
            </a:r>
            <a:r>
              <a:rPr lang="en-GB" sz="2000" dirty="0" err="1"/>
              <a:t>tous</a:t>
            </a:r>
            <a:r>
              <a:rPr lang="en-GB" sz="2000" dirty="0"/>
              <a:t> deux </a:t>
            </a:r>
            <a:r>
              <a:rPr lang="en-GB" sz="2000" dirty="0" err="1"/>
              <a:t>situés</a:t>
            </a:r>
            <a:r>
              <a:rPr lang="en-GB" sz="2000" dirty="0"/>
              <a:t> sur le </a:t>
            </a:r>
            <a:r>
              <a:rPr lang="en-GB" sz="2000" dirty="0" err="1"/>
              <a:t>territoire</a:t>
            </a:r>
            <a:r>
              <a:rPr lang="en-GB" sz="2000" dirty="0"/>
              <a:t>.</a:t>
            </a:r>
          </a:p>
          <a:p>
            <a:pPr marL="800100" lvl="1" indent="-342900" algn="just">
              <a:buFont typeface="Arial" panose="020B0604020202020204" pitchFamily="34" charset="0"/>
              <a:buChar char="•"/>
            </a:pPr>
            <a:r>
              <a:rPr lang="en-GB" sz="2000" dirty="0"/>
              <a:t>Le </a:t>
            </a:r>
            <a:r>
              <a:rPr lang="en-GB" sz="2000" dirty="0" err="1"/>
              <a:t>système</a:t>
            </a:r>
            <a:r>
              <a:rPr lang="en-GB" sz="2000" dirty="0"/>
              <a:t> </a:t>
            </a:r>
            <a:r>
              <a:rPr lang="en-GB" sz="2000" dirty="0" err="1"/>
              <a:t>informatique</a:t>
            </a:r>
            <a:r>
              <a:rPr lang="en-GB" sz="2000" dirty="0"/>
              <a:t> de la </a:t>
            </a:r>
            <a:r>
              <a:rPr lang="en-GB" sz="2000" dirty="0" err="1"/>
              <a:t>victime</a:t>
            </a:r>
            <a:r>
              <a:rPr lang="en-GB" sz="2000" dirty="0"/>
              <a:t> est </a:t>
            </a:r>
            <a:r>
              <a:rPr lang="en-GB" sz="2000" dirty="0" err="1"/>
              <a:t>situé</a:t>
            </a:r>
            <a:r>
              <a:rPr lang="en-GB" sz="2000" dirty="0"/>
              <a:t> sur le </a:t>
            </a:r>
            <a:r>
              <a:rPr lang="en-GB" sz="2000" dirty="0" err="1"/>
              <a:t>territoire</a:t>
            </a:r>
            <a:r>
              <a:rPr lang="en-GB" sz="2000" dirty="0"/>
              <a:t> </a:t>
            </a:r>
            <a:r>
              <a:rPr lang="en-GB" sz="2000" dirty="0" err="1"/>
              <a:t>mais</a:t>
            </a:r>
            <a:r>
              <a:rPr lang="en-GB" sz="2000" dirty="0"/>
              <a:t> </a:t>
            </a:r>
            <a:r>
              <a:rPr lang="en-GB" sz="2000" dirty="0" err="1"/>
              <a:t>l'attaquant</a:t>
            </a:r>
            <a:r>
              <a:rPr lang="en-GB" sz="2000" dirty="0"/>
              <a:t> ne </a:t>
            </a:r>
            <a:r>
              <a:rPr lang="en-GB" sz="2000" dirty="0" err="1"/>
              <a:t>l'est</a:t>
            </a:r>
            <a:r>
              <a:rPr lang="en-GB" sz="2000" dirty="0"/>
              <a:t> pas.</a:t>
            </a:r>
          </a:p>
        </p:txBody>
      </p:sp>
      <p:sp>
        <p:nvSpPr>
          <p:cNvPr id="8" name="TextBox 7">
            <a:extLst>
              <a:ext uri="{FF2B5EF4-FFF2-40B4-BE49-F238E27FC236}">
                <a16:creationId xmlns:a16="http://schemas.microsoft.com/office/drawing/2014/main" xmlns="" id="{7C900479-0C36-41D2-8374-C08072381701}"/>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Compétence</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1164490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524B6456-681F-2F44-A01A-AD3514E81BD2}"/>
              </a:ext>
            </a:extLst>
          </p:cNvPr>
          <p:cNvSpPr/>
          <p:nvPr/>
        </p:nvSpPr>
        <p:spPr>
          <a:xfrm>
            <a:off x="4541957" y="1094083"/>
            <a:ext cx="4465355" cy="4093428"/>
          </a:xfrm>
          <a:prstGeom prst="rect">
            <a:avLst/>
          </a:prstGeom>
        </p:spPr>
        <p:txBody>
          <a:bodyPr wrap="square">
            <a:spAutoFit/>
          </a:bodyPr>
          <a:lstStyle/>
          <a:p>
            <a:pPr marL="342900" indent="-342900" algn="just">
              <a:buFont typeface="Arial" panose="020B0604020202020204" pitchFamily="34" charset="0"/>
              <a:buChar char="•"/>
            </a:pPr>
            <a:r>
              <a:rPr lang="en-GB" sz="2000" dirty="0" err="1"/>
              <a:t>Variante</a:t>
            </a:r>
            <a:r>
              <a:rPr lang="en-GB" sz="2000" dirty="0"/>
              <a:t> du </a:t>
            </a:r>
            <a:r>
              <a:rPr lang="en-GB" sz="2000" dirty="0" err="1"/>
              <a:t>principe</a:t>
            </a:r>
            <a:r>
              <a:rPr lang="en-GB" sz="2000" dirty="0"/>
              <a:t> de </a:t>
            </a:r>
            <a:r>
              <a:rPr lang="en-GB" sz="2000" dirty="0" err="1"/>
              <a:t>territorialité</a:t>
            </a:r>
            <a:r>
              <a:rPr lang="en-GB" sz="2000" dirty="0"/>
              <a:t> </a:t>
            </a:r>
          </a:p>
          <a:p>
            <a:pPr algn="just"/>
            <a:endParaRPr lang="en-GB" sz="2000" dirty="0"/>
          </a:p>
          <a:p>
            <a:pPr marL="342900" indent="-342900" algn="just">
              <a:buFont typeface="Arial" panose="020B0604020202020204" pitchFamily="34" charset="0"/>
              <a:buChar char="•"/>
            </a:pPr>
            <a:r>
              <a:rPr lang="en-GB" sz="2000" dirty="0"/>
              <a:t>De </a:t>
            </a:r>
            <a:r>
              <a:rPr lang="en-GB" sz="2000" dirty="0" err="1"/>
              <a:t>nombreux</a:t>
            </a:r>
            <a:r>
              <a:rPr lang="en-GB" sz="2000" dirty="0"/>
              <a:t> pays </a:t>
            </a:r>
            <a:r>
              <a:rPr lang="en-GB" sz="2000" dirty="0" err="1"/>
              <a:t>ont</a:t>
            </a:r>
            <a:r>
              <a:rPr lang="en-GB" sz="2000" dirty="0"/>
              <a:t> </a:t>
            </a:r>
            <a:r>
              <a:rPr lang="en-GB" sz="2000" dirty="0" err="1"/>
              <a:t>généralement</a:t>
            </a:r>
            <a:r>
              <a:rPr lang="en-GB" sz="2000" dirty="0"/>
              <a:t> </a:t>
            </a:r>
            <a:r>
              <a:rPr lang="en-GB" sz="2000" dirty="0" err="1"/>
              <a:t>affirmé</a:t>
            </a:r>
            <a:r>
              <a:rPr lang="en-GB" sz="2000" dirty="0"/>
              <a:t> </a:t>
            </a:r>
            <a:r>
              <a:rPr lang="en-GB" sz="2000" dirty="0" err="1"/>
              <a:t>leur</a:t>
            </a:r>
            <a:r>
              <a:rPr lang="en-GB" sz="2000" dirty="0"/>
              <a:t> compétence </a:t>
            </a:r>
            <a:r>
              <a:rPr lang="en-GB" sz="2000" dirty="0" err="1"/>
              <a:t>à</a:t>
            </a:r>
            <a:r>
              <a:rPr lang="en-GB" sz="2000" dirty="0"/>
              <a:t> </a:t>
            </a:r>
            <a:r>
              <a:rPr lang="en-GB" sz="2000" dirty="0" err="1"/>
              <a:t>l'égard</a:t>
            </a:r>
            <a:r>
              <a:rPr lang="en-GB" sz="2000" dirty="0"/>
              <a:t> des </a:t>
            </a:r>
            <a:r>
              <a:rPr lang="en-GB" sz="2000" dirty="0" err="1"/>
              <a:t>navires</a:t>
            </a:r>
            <a:r>
              <a:rPr lang="en-GB" sz="2000" dirty="0"/>
              <a:t> </a:t>
            </a:r>
            <a:r>
              <a:rPr lang="en-GB" sz="2000" dirty="0" err="1"/>
              <a:t>battant</a:t>
            </a:r>
            <a:r>
              <a:rPr lang="en-GB" sz="2000" dirty="0"/>
              <a:t> </a:t>
            </a:r>
            <a:r>
              <a:rPr lang="en-GB" sz="2000" dirty="0" err="1"/>
              <a:t>leur</a:t>
            </a:r>
            <a:r>
              <a:rPr lang="en-GB" sz="2000" dirty="0"/>
              <a:t> </a:t>
            </a:r>
            <a:r>
              <a:rPr lang="en-GB" sz="2000" dirty="0" err="1"/>
              <a:t>pavillon</a:t>
            </a:r>
            <a:r>
              <a:rPr lang="en-GB" sz="2000" dirty="0"/>
              <a:t> </a:t>
            </a:r>
            <a:r>
              <a:rPr lang="en-GB" sz="2000" dirty="0" err="1"/>
              <a:t>ou</a:t>
            </a:r>
            <a:r>
              <a:rPr lang="en-GB" sz="2000" dirty="0"/>
              <a:t> des </a:t>
            </a:r>
            <a:r>
              <a:rPr lang="en-GB" sz="2000" dirty="0" err="1"/>
              <a:t>aéronefs</a:t>
            </a:r>
            <a:r>
              <a:rPr lang="en-GB" sz="2000" dirty="0"/>
              <a:t> </a:t>
            </a:r>
            <a:r>
              <a:rPr lang="en-GB" sz="2000" dirty="0" err="1"/>
              <a:t>immatriculés</a:t>
            </a:r>
            <a:r>
              <a:rPr lang="en-GB" sz="2000" dirty="0"/>
              <a:t> </a:t>
            </a:r>
            <a:r>
              <a:rPr lang="en-GB" sz="2000" dirty="0" err="1"/>
              <a:t>selon</a:t>
            </a:r>
            <a:r>
              <a:rPr lang="en-GB" sz="2000" dirty="0"/>
              <a:t> </a:t>
            </a:r>
            <a:r>
              <a:rPr lang="en-GB" sz="2000" dirty="0" err="1"/>
              <a:t>leurs</a:t>
            </a:r>
            <a:r>
              <a:rPr lang="en-GB" sz="2000" dirty="0"/>
              <a:t> </a:t>
            </a:r>
            <a:r>
              <a:rPr lang="en-GB" sz="2000" dirty="0" err="1"/>
              <a:t>lois</a:t>
            </a:r>
            <a:r>
              <a:rPr lang="en-GB" sz="2000" dirty="0"/>
              <a:t>, les </a:t>
            </a:r>
            <a:r>
              <a:rPr lang="en-GB" sz="2000" dirty="0" err="1"/>
              <a:t>considérant</a:t>
            </a:r>
            <a:r>
              <a:rPr lang="en-GB" sz="2000" dirty="0"/>
              <a:t> </a:t>
            </a:r>
            <a:r>
              <a:rPr lang="en-GB" sz="2000" dirty="0" err="1"/>
              <a:t>comme</a:t>
            </a:r>
            <a:r>
              <a:rPr lang="en-GB" sz="2000" dirty="0"/>
              <a:t> des extensions de </a:t>
            </a:r>
            <a:r>
              <a:rPr lang="en-GB" sz="2000" dirty="0" err="1"/>
              <a:t>leur</a:t>
            </a:r>
            <a:r>
              <a:rPr lang="en-GB" sz="2000" dirty="0"/>
              <a:t> </a:t>
            </a:r>
            <a:r>
              <a:rPr lang="en-GB" sz="2000" dirty="0" err="1"/>
              <a:t>territoire</a:t>
            </a:r>
            <a:r>
              <a:rPr lang="en-GB" sz="2000" dirty="0"/>
              <a:t>. </a:t>
            </a:r>
          </a:p>
          <a:p>
            <a:pPr algn="just"/>
            <a:endParaRPr lang="en-GB" sz="2000" dirty="0"/>
          </a:p>
          <a:p>
            <a:pPr marL="342900" indent="-342900" algn="just">
              <a:buFont typeface="Arial" panose="020B0604020202020204" pitchFamily="34" charset="0"/>
              <a:buChar char="•"/>
            </a:pPr>
            <a:r>
              <a:rPr lang="en-GB" sz="2000" dirty="0"/>
              <a:t>Inclusion utile </a:t>
            </a:r>
            <a:r>
              <a:rPr lang="en-GB" sz="2000" dirty="0" err="1"/>
              <a:t>lorsque</a:t>
            </a:r>
            <a:r>
              <a:rPr lang="en-GB" sz="2000" dirty="0"/>
              <a:t> le </a:t>
            </a:r>
            <a:r>
              <a:rPr lang="en-GB" sz="2000" dirty="0" err="1"/>
              <a:t>navire</a:t>
            </a:r>
            <a:r>
              <a:rPr lang="en-GB" sz="2000" dirty="0"/>
              <a:t> </a:t>
            </a:r>
            <a:r>
              <a:rPr lang="en-GB" sz="2000" dirty="0" err="1"/>
              <a:t>ou</a:t>
            </a:r>
            <a:r>
              <a:rPr lang="en-GB" sz="2000" dirty="0"/>
              <a:t> </a:t>
            </a:r>
            <a:r>
              <a:rPr lang="en-GB" sz="2000" dirty="0" err="1"/>
              <a:t>l'aéronef</a:t>
            </a:r>
            <a:r>
              <a:rPr lang="en-GB" sz="2000" dirty="0"/>
              <a:t> ne se </a:t>
            </a:r>
            <a:r>
              <a:rPr lang="en-GB" sz="2000" dirty="0" err="1"/>
              <a:t>trouve</a:t>
            </a:r>
            <a:r>
              <a:rPr lang="en-GB" sz="2000" dirty="0"/>
              <a:t> pas sur le </a:t>
            </a:r>
            <a:r>
              <a:rPr lang="en-GB" sz="2000" dirty="0" err="1"/>
              <a:t>territoire</a:t>
            </a:r>
            <a:r>
              <a:rPr lang="en-GB" sz="2000" dirty="0"/>
              <a:t> au moment </a:t>
            </a:r>
            <a:r>
              <a:rPr lang="en-GB" sz="2000" dirty="0" err="1"/>
              <a:t>où</a:t>
            </a:r>
            <a:r>
              <a:rPr lang="en-GB" sz="2000" dirty="0"/>
              <a:t> </a:t>
            </a:r>
            <a:r>
              <a:rPr lang="en-GB" sz="2000" dirty="0" err="1"/>
              <a:t>l'infraction</a:t>
            </a:r>
            <a:r>
              <a:rPr lang="en-GB" sz="2000" dirty="0"/>
              <a:t> a </a:t>
            </a:r>
            <a:r>
              <a:rPr lang="en-GB" sz="2000" dirty="0" err="1"/>
              <a:t>été</a:t>
            </a:r>
            <a:r>
              <a:rPr lang="en-GB" sz="2000" dirty="0"/>
              <a:t> </a:t>
            </a:r>
            <a:r>
              <a:rPr lang="en-GB" sz="2000" dirty="0" err="1"/>
              <a:t>commise</a:t>
            </a:r>
            <a:r>
              <a:rPr lang="en-GB" sz="2000" dirty="0"/>
              <a:t>. </a:t>
            </a:r>
          </a:p>
        </p:txBody>
      </p:sp>
      <p:sp>
        <p:nvSpPr>
          <p:cNvPr id="7" name="TextBox 7">
            <a:extLst>
              <a:ext uri="{FF2B5EF4-FFF2-40B4-BE49-F238E27FC236}">
                <a16:creationId xmlns:a16="http://schemas.microsoft.com/office/drawing/2014/main" xmlns="" id="{02269A00-699B-4975-B80E-9F261CBAB09C}"/>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Compétence</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
        <p:nvSpPr>
          <p:cNvPr id="8" name="Rectangle 4">
            <a:extLst>
              <a:ext uri="{FF2B5EF4-FFF2-40B4-BE49-F238E27FC236}">
                <a16:creationId xmlns:a16="http://schemas.microsoft.com/office/drawing/2014/main" xmlns="" id="{408D497A-EF1C-41D8-BCA4-9378A2072EBA}"/>
              </a:ext>
            </a:extLst>
          </p:cNvPr>
          <p:cNvSpPr/>
          <p:nvPr/>
        </p:nvSpPr>
        <p:spPr>
          <a:xfrm>
            <a:off x="121545" y="1078925"/>
            <a:ext cx="4298867" cy="5509200"/>
          </a:xfrm>
          <a:prstGeom prst="rect">
            <a:avLst/>
          </a:prstGeom>
        </p:spPr>
        <p:txBody>
          <a:bodyPr wrap="square">
            <a:spAutoFit/>
          </a:bodyPr>
          <a:lstStyle/>
          <a:p>
            <a:pPr algn="just"/>
            <a:r>
              <a:rPr lang="fr-FR" sz="1600" dirty="0"/>
              <a:t> 1 Chaque Partie adopte les mesures législatives et autres qui se révèlent nécessaires pour établir sa compétence à l’égard de toute infraction pénale établie conformément aux articles 2 à 11 de la présente Convention, lorsque l'infraction est commise:</a:t>
            </a:r>
          </a:p>
          <a:p>
            <a:pPr algn="just"/>
            <a:r>
              <a:rPr lang="fr-FR" sz="1600" dirty="0"/>
              <a:t>a sur son territoire; ou</a:t>
            </a:r>
          </a:p>
          <a:p>
            <a:pPr algn="just"/>
            <a:r>
              <a:rPr lang="fr-FR" sz="1600" dirty="0"/>
              <a:t>b à bord d'un </a:t>
            </a:r>
            <a:r>
              <a:rPr lang="fr-FR" sz="1600" b="1" dirty="0">
                <a:solidFill>
                  <a:srgbClr val="FF0000"/>
                </a:solidFill>
              </a:rPr>
              <a:t>navire battant pavillon </a:t>
            </a:r>
            <a:r>
              <a:rPr lang="fr-FR" sz="1600" dirty="0"/>
              <a:t>de cette Partie; ou</a:t>
            </a:r>
          </a:p>
          <a:p>
            <a:pPr algn="just"/>
            <a:r>
              <a:rPr lang="fr-FR" sz="1600" dirty="0"/>
              <a:t>c à bord d'un </a:t>
            </a:r>
            <a:r>
              <a:rPr lang="fr-FR" sz="1600" b="1" dirty="0">
                <a:solidFill>
                  <a:srgbClr val="FF0000"/>
                </a:solidFill>
              </a:rPr>
              <a:t>aéronef immatriculé selon les lois </a:t>
            </a:r>
            <a:r>
              <a:rPr lang="fr-FR" sz="1600" dirty="0"/>
              <a:t>de cette Partie; ou</a:t>
            </a:r>
          </a:p>
          <a:p>
            <a:pPr algn="just"/>
            <a:r>
              <a:rPr lang="fr-FR" sz="1600" dirty="0"/>
              <a:t>d par un de ses ressortissants, si l'infraction est punissable pénalement là où elle a été commise ou si l'infraction ne relève de la compétence territoriale d'aucun Etat.</a:t>
            </a:r>
          </a:p>
          <a:p>
            <a:pPr algn="just"/>
            <a:endParaRPr lang="fr-FR" sz="1600" dirty="0"/>
          </a:p>
          <a:p>
            <a:pPr algn="just"/>
            <a:r>
              <a:rPr lang="fr-FR" sz="1600" dirty="0"/>
              <a:t>2 Chaque Partie peut se réserver le droit de ne pas appliquer, ou de n'appliquer que dans des cas ou des conditions spécifiques, les règles de compétence définies aux paragraphes 1.b à 1.d du présent article ou dans une partie quelconque de ces paragraphes. </a:t>
            </a:r>
            <a:endParaRPr lang="en-US" sz="1600" dirty="0"/>
          </a:p>
        </p:txBody>
      </p:sp>
    </p:spTree>
    <p:extLst>
      <p:ext uri="{BB962C8B-B14F-4D97-AF65-F5344CB8AC3E}">
        <p14:creationId xmlns:p14="http://schemas.microsoft.com/office/powerpoint/2010/main" val="1292209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524B6456-681F-2F44-A01A-AD3514E81BD2}"/>
              </a:ext>
            </a:extLst>
          </p:cNvPr>
          <p:cNvSpPr/>
          <p:nvPr/>
        </p:nvSpPr>
        <p:spPr>
          <a:xfrm>
            <a:off x="4541957" y="1128776"/>
            <a:ext cx="4465355" cy="4401205"/>
          </a:xfrm>
          <a:prstGeom prst="rect">
            <a:avLst/>
          </a:prstGeom>
        </p:spPr>
        <p:txBody>
          <a:bodyPr wrap="square">
            <a:spAutoFit/>
          </a:bodyPr>
          <a:lstStyle/>
          <a:p>
            <a:pPr marL="342900" indent="-342900" algn="just">
              <a:buFont typeface="Arial" panose="020B0604020202020204" pitchFamily="34" charset="0"/>
              <a:buChar char="•"/>
            </a:pPr>
            <a:r>
              <a:rPr lang="en-GB" sz="2000" dirty="0" err="1"/>
              <a:t>Fondé</a:t>
            </a:r>
            <a:r>
              <a:rPr lang="en-GB" sz="2000" dirty="0"/>
              <a:t> sur le </a:t>
            </a:r>
            <a:r>
              <a:rPr lang="en-GB" sz="2000" dirty="0" err="1"/>
              <a:t>principe</a:t>
            </a:r>
            <a:r>
              <a:rPr lang="en-GB" sz="2000" dirty="0"/>
              <a:t> de la </a:t>
            </a:r>
            <a:r>
              <a:rPr lang="en-GB" sz="2000" dirty="0" err="1"/>
              <a:t>nationalité</a:t>
            </a:r>
            <a:r>
              <a:rPr lang="en-GB" sz="2000" dirty="0"/>
              <a:t> </a:t>
            </a:r>
            <a:r>
              <a:rPr lang="en-GB" sz="2000" dirty="0" err="1"/>
              <a:t>adopté</a:t>
            </a:r>
            <a:r>
              <a:rPr lang="en-GB" sz="2000" dirty="0"/>
              <a:t> par de </a:t>
            </a:r>
            <a:r>
              <a:rPr lang="en-GB" sz="2000" dirty="0" err="1"/>
              <a:t>nombreux</a:t>
            </a:r>
            <a:r>
              <a:rPr lang="en-GB" sz="2000" dirty="0"/>
              <a:t> pays civils.</a:t>
            </a:r>
          </a:p>
          <a:p>
            <a:pPr algn="just"/>
            <a:endParaRPr lang="en-GB" sz="2000" dirty="0"/>
          </a:p>
          <a:p>
            <a:pPr marL="342900" indent="-342900" algn="just">
              <a:buFont typeface="Arial" panose="020B0604020202020204" pitchFamily="34" charset="0"/>
              <a:buChar char="•"/>
            </a:pPr>
            <a:r>
              <a:rPr lang="en-GB" sz="2000" dirty="0"/>
              <a:t>Oblige les </a:t>
            </a:r>
            <a:r>
              <a:rPr lang="en-GB" sz="2000" dirty="0" err="1"/>
              <a:t>ressortissants</a:t>
            </a:r>
            <a:r>
              <a:rPr lang="en-GB" sz="2000" dirty="0"/>
              <a:t> d'un État </a:t>
            </a:r>
            <a:r>
              <a:rPr lang="en-GB" sz="2000" dirty="0" err="1"/>
              <a:t>à</a:t>
            </a:r>
            <a:r>
              <a:rPr lang="en-GB" sz="2000" dirty="0"/>
              <a:t> se conformer </a:t>
            </a:r>
            <a:r>
              <a:rPr lang="en-GB" sz="2000" dirty="0" err="1"/>
              <a:t>à</a:t>
            </a:r>
            <a:r>
              <a:rPr lang="en-GB" sz="2000" dirty="0"/>
              <a:t> </a:t>
            </a:r>
            <a:r>
              <a:rPr lang="en-GB" sz="2000" dirty="0" err="1"/>
              <a:t>ses</a:t>
            </a:r>
            <a:r>
              <a:rPr lang="en-GB" sz="2000" dirty="0"/>
              <a:t> </a:t>
            </a:r>
            <a:r>
              <a:rPr lang="en-GB" sz="2000" dirty="0" err="1"/>
              <a:t>lois</a:t>
            </a:r>
            <a:r>
              <a:rPr lang="en-GB" sz="2000" dirty="0"/>
              <a:t> </a:t>
            </a:r>
            <a:r>
              <a:rPr lang="en-GB" sz="2000" dirty="0" err="1"/>
              <a:t>même</a:t>
            </a:r>
            <a:r>
              <a:rPr lang="en-GB" sz="2000" dirty="0"/>
              <a:t> </a:t>
            </a:r>
            <a:r>
              <a:rPr lang="en-GB" sz="2000" dirty="0" err="1"/>
              <a:t>lorsqu'ils</a:t>
            </a:r>
            <a:r>
              <a:rPr lang="en-GB" sz="2000" dirty="0"/>
              <a:t> se </a:t>
            </a:r>
            <a:r>
              <a:rPr lang="en-GB" sz="2000" dirty="0" err="1"/>
              <a:t>trouvent</a:t>
            </a:r>
            <a:r>
              <a:rPr lang="en-GB" sz="2000" dirty="0"/>
              <a:t> hors de son </a:t>
            </a:r>
            <a:r>
              <a:rPr lang="en-GB" sz="2000" dirty="0" err="1"/>
              <a:t>territoire</a:t>
            </a:r>
            <a:r>
              <a:rPr lang="en-GB" sz="2000" dirty="0"/>
              <a:t>.</a:t>
            </a:r>
          </a:p>
          <a:p>
            <a:pPr algn="just"/>
            <a:endParaRPr lang="en-GB" sz="2000" dirty="0"/>
          </a:p>
          <a:p>
            <a:pPr marL="342900" indent="-342900" algn="just">
              <a:buFont typeface="Arial" panose="020B0604020202020204" pitchFamily="34" charset="0"/>
              <a:buChar char="•"/>
            </a:pPr>
            <a:r>
              <a:rPr lang="en-GB" sz="2000" dirty="0"/>
              <a:t>Ce </a:t>
            </a:r>
            <a:r>
              <a:rPr lang="en-GB" sz="2000" dirty="0" err="1"/>
              <a:t>principe</a:t>
            </a:r>
            <a:r>
              <a:rPr lang="en-GB" sz="2000" dirty="0"/>
              <a:t> ne </a:t>
            </a:r>
            <a:r>
              <a:rPr lang="en-GB" sz="2000" dirty="0" err="1"/>
              <a:t>serait</a:t>
            </a:r>
            <a:r>
              <a:rPr lang="en-GB" sz="2000" dirty="0"/>
              <a:t> applicable que </a:t>
            </a:r>
            <a:r>
              <a:rPr lang="en-GB" sz="2000" dirty="0" err="1"/>
              <a:t>si</a:t>
            </a:r>
            <a:r>
              <a:rPr lang="en-GB" sz="2000" dirty="0"/>
              <a:t> la </a:t>
            </a:r>
            <a:r>
              <a:rPr lang="en-GB" sz="2000" dirty="0" err="1"/>
              <a:t>faute</a:t>
            </a:r>
            <a:r>
              <a:rPr lang="en-GB" sz="2000" dirty="0"/>
              <a:t> est :</a:t>
            </a:r>
          </a:p>
          <a:p>
            <a:pPr marL="800100" lvl="1" indent="-342900" algn="just">
              <a:buFont typeface="Arial" panose="020B0604020202020204" pitchFamily="34" charset="0"/>
              <a:buChar char="•"/>
            </a:pPr>
            <a:r>
              <a:rPr lang="en-GB" sz="2000" dirty="0" err="1"/>
              <a:t>également</a:t>
            </a:r>
            <a:r>
              <a:rPr lang="en-GB" sz="2000" dirty="0"/>
              <a:t> </a:t>
            </a:r>
            <a:r>
              <a:rPr lang="en-GB" sz="2000" dirty="0" err="1"/>
              <a:t>une</a:t>
            </a:r>
            <a:r>
              <a:rPr lang="en-GB" sz="2000" dirty="0"/>
              <a:t> infraction dans le </a:t>
            </a:r>
            <a:r>
              <a:rPr lang="en-GB" sz="2000" dirty="0" err="1"/>
              <a:t>territoire</a:t>
            </a:r>
            <a:r>
              <a:rPr lang="en-GB" sz="2000" dirty="0"/>
              <a:t> </a:t>
            </a:r>
            <a:r>
              <a:rPr lang="en-GB" sz="2000" dirty="0" err="1"/>
              <a:t>où</a:t>
            </a:r>
            <a:r>
              <a:rPr lang="en-GB" sz="2000" dirty="0"/>
              <a:t> </a:t>
            </a:r>
            <a:r>
              <a:rPr lang="en-GB" sz="2000" dirty="0" err="1"/>
              <a:t>elle</a:t>
            </a:r>
            <a:r>
              <a:rPr lang="en-GB" sz="2000" dirty="0"/>
              <a:t> a </a:t>
            </a:r>
            <a:r>
              <a:rPr lang="en-GB" sz="2000" dirty="0" err="1"/>
              <a:t>été</a:t>
            </a:r>
            <a:r>
              <a:rPr lang="en-GB" sz="2000" dirty="0"/>
              <a:t> </a:t>
            </a:r>
            <a:r>
              <a:rPr lang="en-GB" sz="2000" dirty="0" err="1"/>
              <a:t>commise</a:t>
            </a:r>
            <a:r>
              <a:rPr lang="en-GB" sz="2000" dirty="0"/>
              <a:t> </a:t>
            </a:r>
          </a:p>
          <a:p>
            <a:pPr marL="800100" lvl="1" indent="-342900" algn="just">
              <a:buFont typeface="Arial" panose="020B0604020202020204" pitchFamily="34" charset="0"/>
              <a:buChar char="•"/>
            </a:pPr>
            <a:r>
              <a:rPr lang="en-GB" sz="2000" dirty="0" err="1"/>
              <a:t>n'est</a:t>
            </a:r>
            <a:r>
              <a:rPr lang="en-GB" sz="2000" dirty="0"/>
              <a:t> pas </a:t>
            </a:r>
            <a:r>
              <a:rPr lang="en-GB" sz="2000" dirty="0" err="1"/>
              <a:t>commise</a:t>
            </a:r>
            <a:r>
              <a:rPr lang="en-GB" sz="2000" dirty="0"/>
              <a:t> dans la </a:t>
            </a:r>
            <a:r>
              <a:rPr lang="en-GB" sz="2000" dirty="0" err="1"/>
              <a:t>juridiction</a:t>
            </a:r>
            <a:r>
              <a:rPr lang="en-GB" sz="2000" dirty="0"/>
              <a:t> </a:t>
            </a:r>
            <a:r>
              <a:rPr lang="en-GB" sz="2000" dirty="0" err="1"/>
              <a:t>territoriale</a:t>
            </a:r>
            <a:r>
              <a:rPr lang="en-GB" sz="2000" dirty="0"/>
              <a:t> d'un </a:t>
            </a:r>
            <a:r>
              <a:rPr lang="en-GB" sz="2000" dirty="0" err="1"/>
              <a:t>autre</a:t>
            </a:r>
            <a:r>
              <a:rPr lang="en-GB" sz="2000" dirty="0"/>
              <a:t> État</a:t>
            </a:r>
          </a:p>
        </p:txBody>
      </p:sp>
      <p:sp>
        <p:nvSpPr>
          <p:cNvPr id="7" name="TextBox 7">
            <a:extLst>
              <a:ext uri="{FF2B5EF4-FFF2-40B4-BE49-F238E27FC236}">
                <a16:creationId xmlns:a16="http://schemas.microsoft.com/office/drawing/2014/main" xmlns="" id="{E9F857CF-E6E7-4EF7-ADE9-9944D70D4F0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Compétence</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
        <p:nvSpPr>
          <p:cNvPr id="8" name="Rectangle 4">
            <a:extLst>
              <a:ext uri="{FF2B5EF4-FFF2-40B4-BE49-F238E27FC236}">
                <a16:creationId xmlns:a16="http://schemas.microsoft.com/office/drawing/2014/main" xmlns="" id="{976889CC-2532-4DDC-9AEE-470BEC2B5200}"/>
              </a:ext>
            </a:extLst>
          </p:cNvPr>
          <p:cNvSpPr/>
          <p:nvPr/>
        </p:nvSpPr>
        <p:spPr>
          <a:xfrm>
            <a:off x="121545" y="1078925"/>
            <a:ext cx="4298867" cy="5509200"/>
          </a:xfrm>
          <a:prstGeom prst="rect">
            <a:avLst/>
          </a:prstGeom>
        </p:spPr>
        <p:txBody>
          <a:bodyPr wrap="square">
            <a:spAutoFit/>
          </a:bodyPr>
          <a:lstStyle/>
          <a:p>
            <a:pPr algn="just"/>
            <a:r>
              <a:rPr lang="fr-FR" sz="1600" dirty="0"/>
              <a:t> 1 Chaque Partie adopte les mesures législatives et autres qui se révèlent nécessaires pour établir sa compétence à l’égard de toute infraction pénale établie conformément aux articles 2 à 11 de la présente Convention, lorsque l'infraction est commise:</a:t>
            </a:r>
          </a:p>
          <a:p>
            <a:pPr algn="just"/>
            <a:r>
              <a:rPr lang="fr-FR" sz="1600" dirty="0"/>
              <a:t>a sur son territoire; ou</a:t>
            </a:r>
          </a:p>
          <a:p>
            <a:pPr algn="just"/>
            <a:r>
              <a:rPr lang="fr-FR" sz="1600" dirty="0"/>
              <a:t>b à bord d'un navire battant pavillon de cette Partie; ou</a:t>
            </a:r>
          </a:p>
          <a:p>
            <a:pPr algn="just"/>
            <a:r>
              <a:rPr lang="fr-FR" sz="1600" dirty="0"/>
              <a:t>c à bord d'un aéronef immatriculé selon les lois de cette Partie; ou</a:t>
            </a:r>
          </a:p>
          <a:p>
            <a:pPr algn="just"/>
            <a:r>
              <a:rPr lang="fr-FR" sz="1600" dirty="0"/>
              <a:t>d par </a:t>
            </a:r>
            <a:r>
              <a:rPr lang="fr-FR" sz="1600" b="1" dirty="0">
                <a:solidFill>
                  <a:srgbClr val="FF0000"/>
                </a:solidFill>
              </a:rPr>
              <a:t>un de ses ressortissants, si l'infraction est punissable pénalement </a:t>
            </a:r>
            <a:r>
              <a:rPr lang="fr-FR" sz="1600" dirty="0"/>
              <a:t>là </a:t>
            </a:r>
            <a:r>
              <a:rPr lang="fr-FR" sz="1600" b="1" dirty="0">
                <a:solidFill>
                  <a:srgbClr val="FF0000"/>
                </a:solidFill>
              </a:rPr>
              <a:t>où elle a été commise ou</a:t>
            </a:r>
            <a:r>
              <a:rPr lang="fr-FR" sz="1600" dirty="0"/>
              <a:t> si l'</a:t>
            </a:r>
            <a:r>
              <a:rPr lang="fr-FR" sz="1600" b="1" dirty="0">
                <a:solidFill>
                  <a:srgbClr val="FF0000"/>
                </a:solidFill>
              </a:rPr>
              <a:t>infraction ne relève de la compétence territoriale d'aucun Etat</a:t>
            </a:r>
            <a:r>
              <a:rPr lang="fr-FR" sz="1600" dirty="0"/>
              <a:t>.</a:t>
            </a:r>
          </a:p>
          <a:p>
            <a:pPr algn="just"/>
            <a:endParaRPr lang="fr-FR" sz="1600" dirty="0"/>
          </a:p>
          <a:p>
            <a:pPr algn="just"/>
            <a:r>
              <a:rPr lang="fr-FR" sz="1600" dirty="0"/>
              <a:t>2 Chaque Partie peut se réserver le droit de ne pas appliquer, ou de n'appliquer que dans des cas ou des conditions spécifiques, les règles de compétence définies aux paragraphes 1.b à 1.d du présent article ou dans une partie quelconque de ces paragraphes. </a:t>
            </a:r>
            <a:endParaRPr lang="en-US" sz="1600" dirty="0"/>
          </a:p>
        </p:txBody>
      </p:sp>
    </p:spTree>
    <p:extLst>
      <p:ext uri="{BB962C8B-B14F-4D97-AF65-F5344CB8AC3E}">
        <p14:creationId xmlns:p14="http://schemas.microsoft.com/office/powerpoint/2010/main" val="5962847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524B6456-681F-2F44-A01A-AD3514E81BD2}"/>
              </a:ext>
            </a:extLst>
          </p:cNvPr>
          <p:cNvSpPr/>
          <p:nvPr/>
        </p:nvSpPr>
        <p:spPr>
          <a:xfrm>
            <a:off x="4678645" y="1141383"/>
            <a:ext cx="4465355" cy="4893647"/>
          </a:xfrm>
          <a:prstGeom prst="rect">
            <a:avLst/>
          </a:prstGeom>
        </p:spPr>
        <p:txBody>
          <a:bodyPr wrap="square">
            <a:spAutoFit/>
          </a:bodyPr>
          <a:lstStyle/>
          <a:p>
            <a:pPr marL="342900" indent="-342900" algn="just">
              <a:buFont typeface="Arial" panose="020B0604020202020204" pitchFamily="34" charset="0"/>
              <a:buChar char="•"/>
            </a:pPr>
            <a:r>
              <a:rPr lang="en-GB" sz="2400" dirty="0"/>
              <a:t>Les </a:t>
            </a:r>
            <a:r>
              <a:rPr lang="en-GB" sz="2400" dirty="0" err="1"/>
              <a:t>États</a:t>
            </a:r>
            <a:r>
              <a:rPr lang="en-GB" sz="2400" dirty="0"/>
              <a:t> </a:t>
            </a:r>
            <a:r>
              <a:rPr lang="en-GB" sz="2400" dirty="0" err="1"/>
              <a:t>peuvent</a:t>
            </a:r>
            <a:r>
              <a:rPr lang="en-GB" sz="2400" dirty="0"/>
              <a:t> </a:t>
            </a:r>
            <a:r>
              <a:rPr lang="en-GB" sz="2400" dirty="0" err="1"/>
              <a:t>choisir</a:t>
            </a:r>
            <a:r>
              <a:rPr lang="en-GB" sz="2400" dirty="0"/>
              <a:t> de ne pas appliquer, </a:t>
            </a:r>
            <a:r>
              <a:rPr lang="en-GB" sz="2400" dirty="0" err="1"/>
              <a:t>en</a:t>
            </a:r>
            <a:r>
              <a:rPr lang="en-GB" sz="2400" dirty="0"/>
              <a:t> tout </a:t>
            </a:r>
            <a:r>
              <a:rPr lang="en-GB" sz="2400" dirty="0" err="1"/>
              <a:t>ou</a:t>
            </a:r>
            <a:r>
              <a:rPr lang="en-GB" sz="2400" dirty="0"/>
              <a:t> </a:t>
            </a:r>
            <a:r>
              <a:rPr lang="en-GB" sz="2400" dirty="0" err="1"/>
              <a:t>en</a:t>
            </a:r>
            <a:r>
              <a:rPr lang="en-GB" sz="2400" dirty="0"/>
              <a:t> </a:t>
            </a:r>
            <a:r>
              <a:rPr lang="en-GB" sz="2400" dirty="0" err="1"/>
              <a:t>partie</a:t>
            </a:r>
            <a:r>
              <a:rPr lang="en-GB" sz="2400" dirty="0"/>
              <a:t>, la compétence pour les infractions </a:t>
            </a:r>
            <a:r>
              <a:rPr lang="en-GB" sz="2400" dirty="0" err="1"/>
              <a:t>commises</a:t>
            </a:r>
            <a:r>
              <a:rPr lang="en-GB" sz="2400" dirty="0"/>
              <a:t> </a:t>
            </a:r>
          </a:p>
          <a:p>
            <a:pPr marL="800100" lvl="1" indent="-342900" algn="just">
              <a:buFont typeface="Arial" panose="020B0604020202020204" pitchFamily="34" charset="0"/>
              <a:buChar char="•"/>
            </a:pPr>
            <a:r>
              <a:rPr lang="en-GB" sz="2400" dirty="0" err="1"/>
              <a:t>à</a:t>
            </a:r>
            <a:r>
              <a:rPr lang="en-GB" sz="2400" dirty="0"/>
              <a:t> bord d'un </a:t>
            </a:r>
            <a:r>
              <a:rPr lang="en-GB" sz="2400" dirty="0" err="1"/>
              <a:t>navire</a:t>
            </a:r>
            <a:r>
              <a:rPr lang="en-GB" sz="2400" dirty="0"/>
              <a:t> </a:t>
            </a:r>
            <a:r>
              <a:rPr lang="en-GB" sz="2400" dirty="0" err="1"/>
              <a:t>battant</a:t>
            </a:r>
            <a:r>
              <a:rPr lang="en-GB" sz="2400" dirty="0"/>
              <a:t> son </a:t>
            </a:r>
            <a:r>
              <a:rPr lang="en-GB" sz="2400" dirty="0" err="1"/>
              <a:t>pavillon</a:t>
            </a:r>
            <a:endParaRPr lang="en-GB" sz="2400" dirty="0"/>
          </a:p>
          <a:p>
            <a:pPr marL="800100" lvl="1" indent="-342900" algn="just">
              <a:buFont typeface="Arial" panose="020B0604020202020204" pitchFamily="34" charset="0"/>
              <a:buChar char="•"/>
            </a:pPr>
            <a:r>
              <a:rPr lang="en-GB" sz="2400" dirty="0" err="1"/>
              <a:t>à</a:t>
            </a:r>
            <a:r>
              <a:rPr lang="en-GB" sz="2400" dirty="0"/>
              <a:t> bord d'un </a:t>
            </a:r>
            <a:r>
              <a:rPr lang="en-GB" sz="2400" dirty="0" err="1"/>
              <a:t>aéronef</a:t>
            </a:r>
            <a:r>
              <a:rPr lang="en-GB" sz="2400" dirty="0"/>
              <a:t> </a:t>
            </a:r>
            <a:r>
              <a:rPr lang="en-GB" sz="2400" dirty="0" err="1"/>
              <a:t>immatriculé</a:t>
            </a:r>
            <a:r>
              <a:rPr lang="en-GB" sz="2400" dirty="0"/>
              <a:t> </a:t>
            </a:r>
            <a:r>
              <a:rPr lang="en-GB" sz="2400" dirty="0" err="1"/>
              <a:t>selon</a:t>
            </a:r>
            <a:r>
              <a:rPr lang="en-GB" sz="2400" dirty="0"/>
              <a:t> </a:t>
            </a:r>
            <a:r>
              <a:rPr lang="en-GB" sz="2400" dirty="0" err="1"/>
              <a:t>ses</a:t>
            </a:r>
            <a:r>
              <a:rPr lang="en-GB" sz="2400" dirty="0"/>
              <a:t> </a:t>
            </a:r>
            <a:r>
              <a:rPr lang="en-GB" sz="2400" dirty="0" err="1"/>
              <a:t>lois</a:t>
            </a:r>
            <a:endParaRPr lang="en-GB" sz="2400" dirty="0"/>
          </a:p>
          <a:p>
            <a:pPr marL="800100" lvl="1" indent="-342900" algn="just">
              <a:buFont typeface="Arial" panose="020B0604020202020204" pitchFamily="34" charset="0"/>
              <a:buChar char="•"/>
            </a:pPr>
            <a:r>
              <a:rPr lang="en-GB" sz="2400" dirty="0"/>
              <a:t>par </a:t>
            </a:r>
            <a:r>
              <a:rPr lang="en-GB" sz="2400" dirty="0" err="1"/>
              <a:t>ses</a:t>
            </a:r>
            <a:r>
              <a:rPr lang="en-GB" sz="2400" dirty="0"/>
              <a:t> </a:t>
            </a:r>
            <a:r>
              <a:rPr lang="en-GB" sz="2400" dirty="0" err="1"/>
              <a:t>ressortissants</a:t>
            </a:r>
            <a:endParaRPr lang="en-GB" sz="2400" dirty="0"/>
          </a:p>
          <a:p>
            <a:pPr marL="342900" indent="-342900" algn="just">
              <a:buFont typeface="Arial" panose="020B0604020202020204" pitchFamily="34" charset="0"/>
              <a:buChar char="•"/>
            </a:pPr>
            <a:endParaRPr lang="en-GB" sz="2400" dirty="0"/>
          </a:p>
          <a:p>
            <a:pPr marL="342900" indent="-342900" algn="just">
              <a:buFont typeface="Arial" panose="020B0604020202020204" pitchFamily="34" charset="0"/>
              <a:buChar char="•"/>
            </a:pPr>
            <a:r>
              <a:rPr lang="en-GB" sz="2400" dirty="0" err="1"/>
              <a:t>Cependant</a:t>
            </a:r>
            <a:r>
              <a:rPr lang="en-GB" sz="2400" dirty="0"/>
              <a:t>, </a:t>
            </a:r>
            <a:r>
              <a:rPr lang="en-GB" sz="2400" dirty="0" err="1"/>
              <a:t>l'application</a:t>
            </a:r>
            <a:r>
              <a:rPr lang="en-GB" sz="2400" dirty="0"/>
              <a:t> du </a:t>
            </a:r>
            <a:r>
              <a:rPr lang="en-GB" sz="2400" dirty="0" err="1"/>
              <a:t>principe</a:t>
            </a:r>
            <a:r>
              <a:rPr lang="en-GB" sz="2400" dirty="0"/>
              <a:t> de </a:t>
            </a:r>
            <a:r>
              <a:rPr lang="en-GB" sz="2400" dirty="0" err="1"/>
              <a:t>territorialité</a:t>
            </a:r>
            <a:r>
              <a:rPr lang="en-GB" sz="2400" dirty="0"/>
              <a:t> de l'Art.22.1.a est </a:t>
            </a:r>
            <a:r>
              <a:rPr lang="en-GB" sz="2400" dirty="0" err="1"/>
              <a:t>obligatoire</a:t>
            </a:r>
            <a:r>
              <a:rPr lang="en-GB" sz="2400" dirty="0"/>
              <a:t>.</a:t>
            </a:r>
          </a:p>
        </p:txBody>
      </p:sp>
      <p:sp>
        <p:nvSpPr>
          <p:cNvPr id="7" name="TextBox 7">
            <a:extLst>
              <a:ext uri="{FF2B5EF4-FFF2-40B4-BE49-F238E27FC236}">
                <a16:creationId xmlns:a16="http://schemas.microsoft.com/office/drawing/2014/main" xmlns="" id="{7F647725-B75D-45AD-BFFC-3CFFF708CF62}"/>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Compétence</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
        <p:nvSpPr>
          <p:cNvPr id="8" name="Rectangle 4">
            <a:extLst>
              <a:ext uri="{FF2B5EF4-FFF2-40B4-BE49-F238E27FC236}">
                <a16:creationId xmlns:a16="http://schemas.microsoft.com/office/drawing/2014/main" xmlns="" id="{D90021B8-4F0F-4546-A7C0-2399F393ABE9}"/>
              </a:ext>
            </a:extLst>
          </p:cNvPr>
          <p:cNvSpPr/>
          <p:nvPr/>
        </p:nvSpPr>
        <p:spPr>
          <a:xfrm>
            <a:off x="121545" y="1078925"/>
            <a:ext cx="4298867" cy="5509200"/>
          </a:xfrm>
          <a:prstGeom prst="rect">
            <a:avLst/>
          </a:prstGeom>
        </p:spPr>
        <p:txBody>
          <a:bodyPr wrap="square">
            <a:spAutoFit/>
          </a:bodyPr>
          <a:lstStyle/>
          <a:p>
            <a:pPr algn="just"/>
            <a:r>
              <a:rPr lang="fr-FR" sz="1600" dirty="0"/>
              <a:t> 1 Chaque Partie adopte les mesures législatives et autres qui se révèlent nécessaires pour établir sa compétence à l’égard de toute infraction pénale établie conformément aux articles 2 à 11 de la présente Convention, lorsque l'infraction est commise:</a:t>
            </a:r>
          </a:p>
          <a:p>
            <a:pPr algn="just"/>
            <a:r>
              <a:rPr lang="fr-FR" sz="1600" dirty="0"/>
              <a:t>a sur son territoire; ou</a:t>
            </a:r>
          </a:p>
          <a:p>
            <a:pPr algn="just"/>
            <a:r>
              <a:rPr lang="fr-FR" sz="1600" dirty="0"/>
              <a:t>b à bord d'un navire battant pavillon de cette Partie; ou</a:t>
            </a:r>
          </a:p>
          <a:p>
            <a:pPr algn="just"/>
            <a:r>
              <a:rPr lang="fr-FR" sz="1600" dirty="0"/>
              <a:t>c à bord d'un aéronef immatriculé selon les lois de cette Partie; ou</a:t>
            </a:r>
          </a:p>
          <a:p>
            <a:pPr algn="just"/>
            <a:r>
              <a:rPr lang="fr-FR" sz="1600" dirty="0"/>
              <a:t>d par un de ses ressortissants, si l'infraction est punissable pénalement là où elle a été commise ou si l'infraction ne relève de la compétence territoriale d'aucun Etat.</a:t>
            </a:r>
          </a:p>
          <a:p>
            <a:pPr algn="just"/>
            <a:endParaRPr lang="fr-FR" sz="1600" dirty="0"/>
          </a:p>
          <a:p>
            <a:pPr algn="just"/>
            <a:r>
              <a:rPr lang="fr-FR" sz="1600" dirty="0"/>
              <a:t>2 Chaque Partie peut se réserver </a:t>
            </a:r>
            <a:r>
              <a:rPr lang="fr-FR" sz="1600" b="1" dirty="0">
                <a:solidFill>
                  <a:srgbClr val="FF0000"/>
                </a:solidFill>
              </a:rPr>
              <a:t>le droit de ne pas appliquer, ou de n'appliquer que dans des cas ou des conditions spécifiques, les règles de compétence définies aux paragraphes 1.b à 1.d </a:t>
            </a:r>
            <a:r>
              <a:rPr lang="fr-FR" sz="1600" dirty="0"/>
              <a:t>du présent article ou dans une partie quelconque de ces paragraphes. </a:t>
            </a:r>
            <a:endParaRPr lang="en-US" sz="1600" dirty="0"/>
          </a:p>
        </p:txBody>
      </p:sp>
    </p:spTree>
    <p:extLst>
      <p:ext uri="{BB962C8B-B14F-4D97-AF65-F5344CB8AC3E}">
        <p14:creationId xmlns:p14="http://schemas.microsoft.com/office/powerpoint/2010/main" val="452110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BA244C-489D-417D-B8AB-CB954192CB36}"/>
              </a:ext>
            </a:extLst>
          </p:cNvPr>
          <p:cNvSpPr>
            <a:spLocks noGrp="1"/>
          </p:cNvSpPr>
          <p:nvPr>
            <p:ph type="title"/>
          </p:nvPr>
        </p:nvSpPr>
        <p:spPr/>
        <p:txBody>
          <a:bodyPr/>
          <a:lstStyle/>
          <a:p>
            <a:r>
              <a:rPr lang="en-US" sz="3600" dirty="0">
                <a:latin typeface="+mn-lt"/>
              </a:rPr>
              <a:t>PERQUISITIONS ET SAISIES des </a:t>
            </a:r>
            <a:r>
              <a:rPr lang="en-US" sz="3600" dirty="0" err="1">
                <a:latin typeface="+mn-lt"/>
              </a:rPr>
              <a:t>données</a:t>
            </a:r>
            <a:r>
              <a:rPr lang="en-US" sz="3600" dirty="0">
                <a:latin typeface="+mn-lt"/>
              </a:rPr>
              <a:t> </a:t>
            </a:r>
            <a:r>
              <a:rPr lang="en-US" sz="3600" dirty="0" err="1">
                <a:latin typeface="+mn-lt"/>
              </a:rPr>
              <a:t>informatiques</a:t>
            </a:r>
            <a:r>
              <a:rPr lang="en-US" sz="3600" dirty="0">
                <a:latin typeface="+mn-lt"/>
              </a:rPr>
              <a:t> </a:t>
            </a:r>
            <a:r>
              <a:rPr lang="en-US" sz="3600" dirty="0" err="1">
                <a:latin typeface="+mn-lt"/>
              </a:rPr>
              <a:t>stockées</a:t>
            </a:r>
            <a:endParaRPr lang="en-GB" sz="3600" dirty="0">
              <a:latin typeface="+mn-lt"/>
            </a:endParaRPr>
          </a:p>
        </p:txBody>
      </p:sp>
      <p:sp>
        <p:nvSpPr>
          <p:cNvPr id="3" name="Text Placeholder 2">
            <a:extLst>
              <a:ext uri="{FF2B5EF4-FFF2-40B4-BE49-F238E27FC236}">
                <a16:creationId xmlns:a16="http://schemas.microsoft.com/office/drawing/2014/main" xmlns="" id="{E380FE40-902C-48A0-8E4E-962AA387FB67}"/>
              </a:ext>
            </a:extLst>
          </p:cNvPr>
          <p:cNvSpPr>
            <a:spLocks noGrp="1"/>
          </p:cNvSpPr>
          <p:nvPr>
            <p:ph type="body" idx="1"/>
          </p:nvPr>
        </p:nvSpPr>
        <p:spPr/>
        <p:txBody>
          <a:bodyPr/>
          <a:lstStyle/>
          <a:p>
            <a:r>
              <a:rPr lang="en-US" dirty="0" err="1"/>
              <a:t>Pouvoirs</a:t>
            </a:r>
            <a:r>
              <a:rPr lang="en-US" dirty="0"/>
              <a:t> </a:t>
            </a:r>
            <a:r>
              <a:rPr lang="en-US" dirty="0" err="1"/>
              <a:t>procéduraux</a:t>
            </a:r>
            <a:r>
              <a:rPr lang="en-US" dirty="0"/>
              <a:t> </a:t>
            </a:r>
            <a:r>
              <a:rPr lang="en-US" dirty="0" err="1"/>
              <a:t>en</a:t>
            </a:r>
            <a:r>
              <a:rPr lang="en-US" dirty="0"/>
              <a:t> vertu de la Convention de Budapest (</a:t>
            </a:r>
            <a:r>
              <a:rPr lang="en-US" dirty="0" err="1"/>
              <a:t>Partie</a:t>
            </a:r>
            <a:r>
              <a:rPr lang="en-US" dirty="0"/>
              <a:t> 2)</a:t>
            </a:r>
          </a:p>
        </p:txBody>
      </p:sp>
      <p:sp>
        <p:nvSpPr>
          <p:cNvPr id="9" name="TextBox 7">
            <a:extLst>
              <a:ext uri="{FF2B5EF4-FFF2-40B4-BE49-F238E27FC236}">
                <a16:creationId xmlns:a16="http://schemas.microsoft.com/office/drawing/2014/main" xmlns="" id="{7B9BC96D-6AC8-4249-9F3D-D92372DB1900}"/>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Section 1</a:t>
            </a:r>
            <a:endParaRPr lang="en-GB" sz="2000" dirty="0">
              <a:solidFill>
                <a:schemeClr val="bg1"/>
              </a:solidFill>
              <a:latin typeface="Verdana" charset="0"/>
              <a:cs typeface="Verdana" charset="0"/>
            </a:endParaRPr>
          </a:p>
        </p:txBody>
      </p:sp>
      <p:sp>
        <p:nvSpPr>
          <p:cNvPr id="12" name="Slide Number Placeholder 4">
            <a:extLst>
              <a:ext uri="{FF2B5EF4-FFF2-40B4-BE49-F238E27FC236}">
                <a16:creationId xmlns:a16="http://schemas.microsoft.com/office/drawing/2014/main" xmlns="" id="{4120CC53-4CBC-4E13-B00B-B6842626CCD1}"/>
              </a:ext>
            </a:extLst>
          </p:cNvPr>
          <p:cNvSpPr txBox="1">
            <a:spLocks/>
          </p:cNvSpPr>
          <p:nvPr/>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5</a:t>
            </a:fld>
            <a:endParaRPr lang="en-GB" sz="8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048175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4298867" cy="5016758"/>
          </a:xfrm>
          <a:prstGeom prst="rect">
            <a:avLst/>
          </a:prstGeom>
        </p:spPr>
        <p:txBody>
          <a:bodyPr wrap="square">
            <a:spAutoFit/>
          </a:bodyPr>
          <a:lstStyle/>
          <a:p>
            <a:r>
              <a:rPr lang="fr-FR" sz="1600" dirty="0"/>
              <a:t>3 Chaque Partie adopte les mesures qui se révèlent nécessaires pour établir sa compétence à l’égard de toute infraction mentionnée à l'article 24, paragraphe 1, de la présente Convention, lorsque </a:t>
            </a:r>
            <a:r>
              <a:rPr lang="fr-FR" sz="1600" b="1" dirty="0">
                <a:solidFill>
                  <a:srgbClr val="FF0000"/>
                </a:solidFill>
              </a:rPr>
              <a:t>l'auteur présumé de l'infraction est présent sur son territoire et ne peut être extradé</a:t>
            </a:r>
            <a:r>
              <a:rPr lang="fr-FR" sz="1600" dirty="0"/>
              <a:t> vers une autre Partie </a:t>
            </a:r>
            <a:r>
              <a:rPr lang="fr-FR" sz="1600" b="1" dirty="0">
                <a:solidFill>
                  <a:srgbClr val="FF0000"/>
                </a:solidFill>
              </a:rPr>
              <a:t>au seul titre de sa nationalité</a:t>
            </a:r>
            <a:r>
              <a:rPr lang="fr-FR" sz="1600" dirty="0"/>
              <a:t>, après une demande d'extradition. </a:t>
            </a:r>
          </a:p>
          <a:p>
            <a:endParaRPr lang="fr-FR" sz="1600" dirty="0"/>
          </a:p>
          <a:p>
            <a:r>
              <a:rPr lang="fr-FR" sz="1600" dirty="0"/>
              <a:t>4 La présente Convention n’exclut aucune compétence pénale exercée par une Partie conformément à son droit interne. </a:t>
            </a:r>
          </a:p>
          <a:p>
            <a:endParaRPr lang="fr-FR" sz="1600" dirty="0"/>
          </a:p>
          <a:p>
            <a:r>
              <a:rPr lang="fr-FR" sz="1600" dirty="0"/>
              <a:t>5 Lorsque plusieurs Parties revendiquent une compétence à l'égard d'une infraction présumée visée dans la présente Convention, les Parties concernées se concertent, lorsque cela est opportun, afin de déterminer la mieux à même d'exercer les poursuites.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570695" y="1336957"/>
            <a:ext cx="4465355" cy="4524315"/>
          </a:xfrm>
          <a:prstGeom prst="rect">
            <a:avLst/>
          </a:prstGeom>
        </p:spPr>
        <p:txBody>
          <a:bodyPr wrap="square">
            <a:spAutoFit/>
          </a:bodyPr>
          <a:lstStyle/>
          <a:p>
            <a:pPr marL="342900" indent="-342900" algn="just">
              <a:buFont typeface="Arial" panose="020B0604020202020204" pitchFamily="34" charset="0"/>
              <a:buChar char="•"/>
            </a:pPr>
            <a:r>
              <a:rPr lang="en-GB" sz="2400" dirty="0"/>
              <a:t>Si </a:t>
            </a:r>
            <a:r>
              <a:rPr lang="en-GB" sz="2400" dirty="0" err="1"/>
              <a:t>une</a:t>
            </a:r>
            <a:r>
              <a:rPr lang="en-GB" sz="2400" dirty="0"/>
              <a:t> </a:t>
            </a:r>
            <a:r>
              <a:rPr lang="en-GB" sz="2400" dirty="0" err="1"/>
              <a:t>partie</a:t>
            </a:r>
            <a:r>
              <a:rPr lang="en-GB" sz="2400" dirty="0"/>
              <a:t> </a:t>
            </a:r>
            <a:r>
              <a:rPr lang="en-GB" sz="2400" dirty="0" err="1"/>
              <a:t>rejette</a:t>
            </a:r>
            <a:r>
              <a:rPr lang="en-GB" sz="2400" dirty="0"/>
              <a:t> </a:t>
            </a:r>
            <a:r>
              <a:rPr lang="en-GB" sz="2400" dirty="0" err="1"/>
              <a:t>une</a:t>
            </a:r>
            <a:r>
              <a:rPr lang="en-GB" sz="2400" dirty="0"/>
              <a:t> </a:t>
            </a:r>
            <a:r>
              <a:rPr lang="en-GB" sz="2400" dirty="0" err="1"/>
              <a:t>demande</a:t>
            </a:r>
            <a:r>
              <a:rPr lang="en-GB" sz="2400" dirty="0"/>
              <a:t> </a:t>
            </a:r>
            <a:r>
              <a:rPr lang="en-GB" sz="2400" dirty="0" err="1"/>
              <a:t>d'extradition</a:t>
            </a:r>
            <a:r>
              <a:rPr lang="en-GB" sz="2400" dirty="0"/>
              <a:t> d'un </a:t>
            </a:r>
            <a:r>
              <a:rPr lang="en-GB" sz="2400" dirty="0" err="1"/>
              <a:t>délinquant</a:t>
            </a:r>
            <a:r>
              <a:rPr lang="en-GB" sz="2400" dirty="0"/>
              <a:t> </a:t>
            </a:r>
            <a:r>
              <a:rPr lang="en-GB" sz="2400" dirty="0" err="1"/>
              <a:t>présumé</a:t>
            </a:r>
            <a:r>
              <a:rPr lang="en-GB" sz="2400" dirty="0"/>
              <a:t> sur la </a:t>
            </a:r>
            <a:r>
              <a:rPr lang="en-GB" sz="2400" dirty="0" err="1"/>
              <a:t>seule</a:t>
            </a:r>
            <a:r>
              <a:rPr lang="en-GB" sz="2400" dirty="0"/>
              <a:t> base de </a:t>
            </a:r>
            <a:r>
              <a:rPr lang="en-GB" sz="2400" dirty="0" err="1"/>
              <a:t>sa</a:t>
            </a:r>
            <a:r>
              <a:rPr lang="en-GB" sz="2400" dirty="0"/>
              <a:t> </a:t>
            </a:r>
            <a:r>
              <a:rPr lang="en-GB" sz="2400" dirty="0" err="1"/>
              <a:t>nationalité</a:t>
            </a:r>
            <a:r>
              <a:rPr lang="en-GB" sz="2400" dirty="0"/>
              <a:t>, </a:t>
            </a:r>
            <a:r>
              <a:rPr lang="en-GB" sz="2400" dirty="0" err="1"/>
              <a:t>sa</a:t>
            </a:r>
            <a:r>
              <a:rPr lang="en-GB" sz="2400" dirty="0"/>
              <a:t> compétence doit </a:t>
            </a:r>
            <a:r>
              <a:rPr lang="en-GB" sz="2400" dirty="0" err="1"/>
              <a:t>être</a:t>
            </a:r>
            <a:r>
              <a:rPr lang="en-GB" sz="2400" dirty="0"/>
              <a:t> </a:t>
            </a:r>
            <a:r>
              <a:rPr lang="en-GB" sz="2400" dirty="0" err="1"/>
              <a:t>établie</a:t>
            </a:r>
            <a:r>
              <a:rPr lang="en-GB" sz="2400" dirty="0"/>
              <a:t> pour juger </a:t>
            </a:r>
            <a:r>
              <a:rPr lang="en-GB" sz="2400" dirty="0" err="1"/>
              <a:t>cette</a:t>
            </a:r>
            <a:r>
              <a:rPr lang="en-GB" sz="2400" dirty="0"/>
              <a:t> </a:t>
            </a:r>
            <a:r>
              <a:rPr lang="en-GB" sz="2400" dirty="0" err="1"/>
              <a:t>personne</a:t>
            </a:r>
            <a:r>
              <a:rPr lang="en-GB" sz="2400" dirty="0"/>
              <a:t>.</a:t>
            </a:r>
          </a:p>
          <a:p>
            <a:pPr algn="just"/>
            <a:endParaRPr lang="en-GB" sz="2400" dirty="0"/>
          </a:p>
          <a:p>
            <a:pPr marL="342900" indent="-342900" algn="just">
              <a:buFont typeface="Arial" panose="020B0604020202020204" pitchFamily="34" charset="0"/>
              <a:buChar char="•"/>
            </a:pPr>
            <a:r>
              <a:rPr lang="en-GB" sz="2400" dirty="0" err="1"/>
              <a:t>Cela</a:t>
            </a:r>
            <a:r>
              <a:rPr lang="en-GB" sz="2400" dirty="0"/>
              <a:t> </a:t>
            </a:r>
            <a:r>
              <a:rPr lang="en-GB" sz="2400" dirty="0" err="1"/>
              <a:t>garantira</a:t>
            </a:r>
            <a:r>
              <a:rPr lang="en-GB" sz="2400" dirty="0"/>
              <a:t> que la </a:t>
            </a:r>
            <a:r>
              <a:rPr lang="en-GB" sz="2400" dirty="0" err="1"/>
              <a:t>partie</a:t>
            </a:r>
            <a:r>
              <a:rPr lang="en-GB" sz="2400" dirty="0"/>
              <a:t> a la </a:t>
            </a:r>
            <a:r>
              <a:rPr lang="en-GB" sz="2400" dirty="0" err="1"/>
              <a:t>capacité</a:t>
            </a:r>
            <a:r>
              <a:rPr lang="en-GB" sz="2400" dirty="0"/>
              <a:t> </a:t>
            </a:r>
            <a:r>
              <a:rPr lang="en-GB" sz="2400" dirty="0" err="1"/>
              <a:t>juridique</a:t>
            </a:r>
            <a:r>
              <a:rPr lang="en-GB" sz="2400" dirty="0"/>
              <a:t> </a:t>
            </a:r>
            <a:r>
              <a:rPr lang="en-GB" sz="2400" dirty="0" err="1"/>
              <a:t>d'entreprendre</a:t>
            </a:r>
            <a:r>
              <a:rPr lang="en-GB" sz="2400" dirty="0"/>
              <a:t> </a:t>
            </a:r>
            <a:r>
              <a:rPr lang="en-GB" sz="2400" dirty="0" err="1"/>
              <a:t>une</a:t>
            </a:r>
            <a:r>
              <a:rPr lang="en-GB" sz="2400" dirty="0"/>
              <a:t> </a:t>
            </a:r>
            <a:r>
              <a:rPr lang="en-GB" sz="2400" dirty="0" err="1"/>
              <a:t>enquête</a:t>
            </a:r>
            <a:r>
              <a:rPr lang="en-GB" sz="2400" dirty="0"/>
              <a:t> et </a:t>
            </a:r>
            <a:r>
              <a:rPr lang="en-GB" sz="2400" dirty="0" err="1"/>
              <a:t>une</a:t>
            </a:r>
            <a:r>
              <a:rPr lang="en-GB" sz="2400" dirty="0"/>
              <a:t> </a:t>
            </a:r>
            <a:r>
              <a:rPr lang="en-GB" sz="2400" dirty="0" err="1"/>
              <a:t>procédure</a:t>
            </a:r>
            <a:r>
              <a:rPr lang="en-GB" sz="2400" dirty="0"/>
              <a:t> au </a:t>
            </a:r>
            <a:r>
              <a:rPr lang="en-GB" sz="2400" dirty="0" err="1"/>
              <a:t>niveau</a:t>
            </a:r>
            <a:r>
              <a:rPr lang="en-GB" sz="2400" dirty="0"/>
              <a:t> national. </a:t>
            </a:r>
          </a:p>
        </p:txBody>
      </p:sp>
      <p:sp>
        <p:nvSpPr>
          <p:cNvPr id="7" name="TextBox 7">
            <a:extLst>
              <a:ext uri="{FF2B5EF4-FFF2-40B4-BE49-F238E27FC236}">
                <a16:creationId xmlns:a16="http://schemas.microsoft.com/office/drawing/2014/main" xmlns="" id="{D63E356D-DB0B-4B21-A2C0-34D929651D92}"/>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Compétence</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1586093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524B6456-681F-2F44-A01A-AD3514E81BD2}"/>
              </a:ext>
            </a:extLst>
          </p:cNvPr>
          <p:cNvSpPr/>
          <p:nvPr/>
        </p:nvSpPr>
        <p:spPr>
          <a:xfrm>
            <a:off x="4557100" y="1287212"/>
            <a:ext cx="4465355" cy="3416320"/>
          </a:xfrm>
          <a:prstGeom prst="rect">
            <a:avLst/>
          </a:prstGeom>
        </p:spPr>
        <p:txBody>
          <a:bodyPr wrap="square">
            <a:spAutoFit/>
          </a:bodyPr>
          <a:lstStyle/>
          <a:p>
            <a:pPr marL="342900" indent="-342900" algn="just">
              <a:buFont typeface="Arial" panose="020B0604020202020204" pitchFamily="34" charset="0"/>
              <a:buChar char="•"/>
            </a:pPr>
            <a:r>
              <a:rPr lang="en-GB" sz="2400" dirty="0"/>
              <a:t>Les </a:t>
            </a:r>
            <a:r>
              <a:rPr lang="en-GB" sz="2400" dirty="0" err="1"/>
              <a:t>critères</a:t>
            </a:r>
            <a:r>
              <a:rPr lang="en-GB" sz="2400" dirty="0"/>
              <a:t> </a:t>
            </a:r>
            <a:r>
              <a:rPr lang="en-GB" sz="2400" dirty="0" err="1"/>
              <a:t>d'établissement</a:t>
            </a:r>
            <a:r>
              <a:rPr lang="en-GB" sz="2400" dirty="0"/>
              <a:t> de la compétence </a:t>
            </a:r>
            <a:r>
              <a:rPr lang="en-GB" sz="2400" dirty="0" err="1"/>
              <a:t>pénale</a:t>
            </a:r>
            <a:r>
              <a:rPr lang="en-GB" sz="2400" dirty="0"/>
              <a:t> </a:t>
            </a:r>
            <a:r>
              <a:rPr lang="en-GB" sz="2400" dirty="0" err="1"/>
              <a:t>spécifiés</a:t>
            </a:r>
            <a:r>
              <a:rPr lang="en-GB" sz="2400" dirty="0"/>
              <a:t> </a:t>
            </a:r>
            <a:r>
              <a:rPr lang="en-GB" sz="2400" dirty="0" err="1"/>
              <a:t>à</a:t>
            </a:r>
            <a:r>
              <a:rPr lang="en-GB" sz="2400" dirty="0"/>
              <a:t> </a:t>
            </a:r>
            <a:r>
              <a:rPr lang="en-GB" sz="2400" dirty="0" err="1"/>
              <a:t>l'article</a:t>
            </a:r>
            <a:r>
              <a:rPr lang="en-GB" sz="2400" dirty="0"/>
              <a:t> 22 ne </a:t>
            </a:r>
            <a:r>
              <a:rPr lang="en-GB" sz="2400" dirty="0" err="1"/>
              <a:t>sont</a:t>
            </a:r>
            <a:r>
              <a:rPr lang="en-GB" sz="2400" dirty="0"/>
              <a:t> pas </a:t>
            </a:r>
            <a:r>
              <a:rPr lang="en-GB" sz="2400" dirty="0" err="1"/>
              <a:t>exhaustifs</a:t>
            </a:r>
            <a:r>
              <a:rPr lang="en-GB" sz="2400" dirty="0"/>
              <a:t>. </a:t>
            </a:r>
          </a:p>
          <a:p>
            <a:pPr algn="just"/>
            <a:endParaRPr lang="en-GB" sz="2400" dirty="0"/>
          </a:p>
          <a:p>
            <a:pPr marL="342900" indent="-342900" algn="just">
              <a:buFont typeface="Arial" panose="020B0604020202020204" pitchFamily="34" charset="0"/>
              <a:buChar char="•"/>
            </a:pPr>
            <a:r>
              <a:rPr lang="en-GB" sz="2400" dirty="0"/>
              <a:t>Les parties </a:t>
            </a:r>
            <a:r>
              <a:rPr lang="en-GB" sz="2400" dirty="0" err="1"/>
              <a:t>peuvent</a:t>
            </a:r>
            <a:r>
              <a:rPr lang="en-GB" sz="2400" dirty="0"/>
              <a:t> </a:t>
            </a:r>
            <a:r>
              <a:rPr lang="en-GB" sz="2400" dirty="0" err="1"/>
              <a:t>établir</a:t>
            </a:r>
            <a:r>
              <a:rPr lang="en-GB" sz="2400" dirty="0"/>
              <a:t> </a:t>
            </a:r>
            <a:r>
              <a:rPr lang="en-GB" sz="2400" dirty="0" err="1"/>
              <a:t>leur</a:t>
            </a:r>
            <a:r>
              <a:rPr lang="en-GB" sz="2400" dirty="0"/>
              <a:t> compétence </a:t>
            </a:r>
            <a:r>
              <a:rPr lang="en-GB" sz="2400" dirty="0" err="1"/>
              <a:t>pénale</a:t>
            </a:r>
            <a:r>
              <a:rPr lang="en-GB" sz="2400" dirty="0"/>
              <a:t> </a:t>
            </a:r>
            <a:r>
              <a:rPr lang="en-GB" sz="2400" dirty="0" err="1"/>
              <a:t>en</a:t>
            </a:r>
            <a:r>
              <a:rPr lang="en-GB" sz="2400" dirty="0"/>
              <a:t> </a:t>
            </a:r>
            <a:r>
              <a:rPr lang="en-GB" sz="2400" dirty="0" err="1"/>
              <a:t>conformité</a:t>
            </a:r>
            <a:r>
              <a:rPr lang="en-GB" sz="2400" dirty="0"/>
              <a:t> avec </a:t>
            </a:r>
            <a:r>
              <a:rPr lang="en-GB" sz="2400" dirty="0" err="1"/>
              <a:t>leur</a:t>
            </a:r>
            <a:r>
              <a:rPr lang="en-GB" sz="2400" dirty="0"/>
              <a:t> </a:t>
            </a:r>
            <a:r>
              <a:rPr lang="en-GB" sz="2400" dirty="0" err="1"/>
              <a:t>législation</a:t>
            </a:r>
            <a:r>
              <a:rPr lang="en-GB" sz="2400" dirty="0"/>
              <a:t> </a:t>
            </a:r>
            <a:r>
              <a:rPr lang="en-GB" sz="2400" dirty="0" err="1"/>
              <a:t>nationale</a:t>
            </a:r>
            <a:r>
              <a:rPr lang="en-GB" sz="2400" dirty="0"/>
              <a:t>.</a:t>
            </a:r>
          </a:p>
        </p:txBody>
      </p:sp>
      <p:sp>
        <p:nvSpPr>
          <p:cNvPr id="7" name="TextBox 7">
            <a:extLst>
              <a:ext uri="{FF2B5EF4-FFF2-40B4-BE49-F238E27FC236}">
                <a16:creationId xmlns:a16="http://schemas.microsoft.com/office/drawing/2014/main" xmlns="" id="{04BF364A-2919-48AC-8641-03F6CD1ECE3F}"/>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Compétence</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
        <p:nvSpPr>
          <p:cNvPr id="8" name="Rectangle 4">
            <a:extLst>
              <a:ext uri="{FF2B5EF4-FFF2-40B4-BE49-F238E27FC236}">
                <a16:creationId xmlns:a16="http://schemas.microsoft.com/office/drawing/2014/main" xmlns="" id="{C5C3D7D5-D3BC-45FE-8BDE-AF50D05C22FC}"/>
              </a:ext>
            </a:extLst>
          </p:cNvPr>
          <p:cNvSpPr/>
          <p:nvPr/>
        </p:nvSpPr>
        <p:spPr>
          <a:xfrm>
            <a:off x="129117" y="1336957"/>
            <a:ext cx="4298867" cy="5016758"/>
          </a:xfrm>
          <a:prstGeom prst="rect">
            <a:avLst/>
          </a:prstGeom>
        </p:spPr>
        <p:txBody>
          <a:bodyPr wrap="square">
            <a:spAutoFit/>
          </a:bodyPr>
          <a:lstStyle/>
          <a:p>
            <a:r>
              <a:rPr lang="fr-FR" sz="1600" dirty="0"/>
              <a:t>3 Chaque Partie adopte les mesures qui se révèlent nécessaires pour établir sa compétence à l’égard de toute infraction mentionnée à l'article 24, paragraphe 1, de la présente Convention, lorsque l'auteur présumé de l'infraction est présent sur son territoire et ne peut être extradé vers une autre Partie au seul titre de sa nationalité, après une demande d'extradition. </a:t>
            </a:r>
          </a:p>
          <a:p>
            <a:endParaRPr lang="fr-FR" sz="1600" dirty="0"/>
          </a:p>
          <a:p>
            <a:r>
              <a:rPr lang="fr-FR" sz="1600" dirty="0"/>
              <a:t>4 La présente Convention </a:t>
            </a:r>
            <a:r>
              <a:rPr lang="fr-FR" sz="1600" b="1" dirty="0">
                <a:solidFill>
                  <a:srgbClr val="FF0000"/>
                </a:solidFill>
              </a:rPr>
              <a:t>n’exclut aucune compétence</a:t>
            </a:r>
            <a:r>
              <a:rPr lang="fr-FR" sz="1600" dirty="0"/>
              <a:t> pénale </a:t>
            </a:r>
            <a:r>
              <a:rPr lang="fr-FR" sz="1600" b="1" dirty="0">
                <a:solidFill>
                  <a:srgbClr val="FF0000"/>
                </a:solidFill>
              </a:rPr>
              <a:t>exercée</a:t>
            </a:r>
            <a:r>
              <a:rPr lang="fr-FR" sz="1600" dirty="0"/>
              <a:t> par une Partie </a:t>
            </a:r>
            <a:r>
              <a:rPr lang="fr-FR" sz="1600" b="1" dirty="0">
                <a:solidFill>
                  <a:srgbClr val="FF0000"/>
                </a:solidFill>
              </a:rPr>
              <a:t>conformément à son droit interne. </a:t>
            </a:r>
          </a:p>
          <a:p>
            <a:endParaRPr lang="fr-FR" sz="1600" dirty="0"/>
          </a:p>
          <a:p>
            <a:r>
              <a:rPr lang="fr-FR" sz="1600" dirty="0"/>
              <a:t>5 Lorsque plusieurs Parties revendiquent une compétence à l'égard d'une infraction présumée visée dans la présente Convention, les Parties concernées se concertent, lorsque cela est opportun, afin de déterminer la mieux à même d'exercer les poursuites. </a:t>
            </a:r>
          </a:p>
        </p:txBody>
      </p:sp>
    </p:spTree>
    <p:extLst>
      <p:ext uri="{BB962C8B-B14F-4D97-AF65-F5344CB8AC3E}">
        <p14:creationId xmlns:p14="http://schemas.microsoft.com/office/powerpoint/2010/main" val="17182504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524B6456-681F-2F44-A01A-AD3514E81BD2}"/>
              </a:ext>
            </a:extLst>
          </p:cNvPr>
          <p:cNvSpPr/>
          <p:nvPr/>
        </p:nvSpPr>
        <p:spPr>
          <a:xfrm>
            <a:off x="4227007" y="1029180"/>
            <a:ext cx="4809043" cy="5632311"/>
          </a:xfrm>
          <a:prstGeom prst="rect">
            <a:avLst/>
          </a:prstGeom>
        </p:spPr>
        <p:txBody>
          <a:bodyPr wrap="square">
            <a:spAutoFit/>
          </a:bodyPr>
          <a:lstStyle/>
          <a:p>
            <a:pPr marL="285750" indent="-285750" algn="just">
              <a:buFont typeface="Arial" panose="020B0604020202020204" pitchFamily="34" charset="0"/>
              <a:buChar char="•"/>
            </a:pPr>
            <a:r>
              <a:rPr lang="en-GB" sz="2000" dirty="0"/>
              <a:t>Il peut y </a:t>
            </a:r>
            <a:r>
              <a:rPr lang="en-GB" sz="2000" dirty="0" err="1"/>
              <a:t>avoir</a:t>
            </a:r>
            <a:r>
              <a:rPr lang="en-GB" sz="2000" dirty="0"/>
              <a:t> des situations </a:t>
            </a:r>
            <a:r>
              <a:rPr lang="en-GB" sz="2000" dirty="0" err="1"/>
              <a:t>où</a:t>
            </a:r>
            <a:r>
              <a:rPr lang="en-GB" sz="2000" dirty="0"/>
              <a:t> plus </a:t>
            </a:r>
            <a:r>
              <a:rPr lang="en-GB" sz="2000" dirty="0" err="1"/>
              <a:t>d'une</a:t>
            </a:r>
            <a:r>
              <a:rPr lang="en-GB" sz="2000" dirty="0"/>
              <a:t> </a:t>
            </a:r>
            <a:r>
              <a:rPr lang="en-GB" sz="2000" dirty="0" err="1"/>
              <a:t>partie</a:t>
            </a:r>
            <a:r>
              <a:rPr lang="en-GB" sz="2000" dirty="0"/>
              <a:t> est </a:t>
            </a:r>
            <a:r>
              <a:rPr lang="en-GB" sz="2000" dirty="0" err="1"/>
              <a:t>compétente</a:t>
            </a:r>
            <a:r>
              <a:rPr lang="en-GB" sz="2000" dirty="0"/>
              <a:t> </a:t>
            </a:r>
            <a:r>
              <a:rPr lang="en-GB" sz="2000" dirty="0" err="1"/>
              <a:t>à</a:t>
            </a:r>
            <a:r>
              <a:rPr lang="en-GB" sz="2000" dirty="0"/>
              <a:t> </a:t>
            </a:r>
            <a:r>
              <a:rPr lang="en-GB" sz="2000" dirty="0" err="1"/>
              <a:t>l'égard</a:t>
            </a:r>
            <a:r>
              <a:rPr lang="en-GB" sz="2000" dirty="0"/>
              <a:t> d'un </a:t>
            </a:r>
            <a:r>
              <a:rPr lang="en-GB" sz="2000" dirty="0" err="1"/>
              <a:t>ou</a:t>
            </a:r>
            <a:r>
              <a:rPr lang="en-GB" sz="2000" dirty="0"/>
              <a:t> de </a:t>
            </a:r>
            <a:r>
              <a:rPr lang="en-GB" sz="2000" dirty="0" err="1"/>
              <a:t>plusieurs</a:t>
            </a:r>
            <a:r>
              <a:rPr lang="en-GB" sz="2000" dirty="0"/>
              <a:t> participants </a:t>
            </a:r>
            <a:r>
              <a:rPr lang="en-GB" sz="2000" dirty="0" err="1"/>
              <a:t>à</a:t>
            </a:r>
            <a:r>
              <a:rPr lang="en-GB" sz="2000" dirty="0"/>
              <a:t> un crime.</a:t>
            </a:r>
          </a:p>
          <a:p>
            <a:pPr algn="just"/>
            <a:endParaRPr lang="en-GB" sz="2000" dirty="0"/>
          </a:p>
          <a:p>
            <a:pPr marL="285750" indent="-285750" algn="just">
              <a:buFont typeface="Arial" panose="020B0604020202020204" pitchFamily="34" charset="0"/>
              <a:buChar char="•"/>
            </a:pPr>
            <a:r>
              <a:rPr lang="en-GB" sz="2000" dirty="0"/>
              <a:t>Par </a:t>
            </a:r>
            <a:r>
              <a:rPr lang="en-GB" sz="2000" dirty="0" err="1"/>
              <a:t>exemple</a:t>
            </a:r>
            <a:r>
              <a:rPr lang="en-GB" sz="2000" dirty="0"/>
              <a:t>, de </a:t>
            </a:r>
            <a:r>
              <a:rPr lang="en-GB" sz="2000" dirty="0" err="1"/>
              <a:t>nombreuses</a:t>
            </a:r>
            <a:r>
              <a:rPr lang="en-GB" sz="2000" dirty="0"/>
              <a:t> </a:t>
            </a:r>
            <a:r>
              <a:rPr lang="en-GB" sz="2000" dirty="0" err="1"/>
              <a:t>attaques</a:t>
            </a:r>
            <a:r>
              <a:rPr lang="en-GB" sz="2000" dirty="0"/>
              <a:t> de virus, </a:t>
            </a:r>
            <a:r>
              <a:rPr lang="en-GB" sz="2000" dirty="0" err="1"/>
              <a:t>fraudes</a:t>
            </a:r>
            <a:r>
              <a:rPr lang="en-GB" sz="2000" dirty="0"/>
              <a:t> et violations des droits de reproduction </a:t>
            </a:r>
            <a:r>
              <a:rPr lang="en-GB" sz="2000" dirty="0" err="1"/>
              <a:t>commises</a:t>
            </a:r>
            <a:r>
              <a:rPr lang="en-GB" sz="2000" dirty="0"/>
              <a:t> par le </a:t>
            </a:r>
            <a:r>
              <a:rPr lang="en-GB" sz="2000" dirty="0" err="1"/>
              <a:t>biais</a:t>
            </a:r>
            <a:r>
              <a:rPr lang="en-GB" sz="2000" dirty="0"/>
              <a:t> </a:t>
            </a:r>
            <a:r>
              <a:rPr lang="en-GB" sz="2000" dirty="0" err="1"/>
              <a:t>d'Internet</a:t>
            </a:r>
            <a:r>
              <a:rPr lang="en-GB" sz="2000" dirty="0"/>
              <a:t> </a:t>
            </a:r>
            <a:r>
              <a:rPr lang="en-GB" sz="2000" dirty="0" err="1"/>
              <a:t>visent</a:t>
            </a:r>
            <a:r>
              <a:rPr lang="en-GB" sz="2000" dirty="0"/>
              <a:t> des </a:t>
            </a:r>
            <a:r>
              <a:rPr lang="en-GB" sz="2000" dirty="0" err="1"/>
              <a:t>victimes</a:t>
            </a:r>
            <a:r>
              <a:rPr lang="en-GB" sz="2000" dirty="0"/>
              <a:t> dans de </a:t>
            </a:r>
            <a:r>
              <a:rPr lang="en-GB" sz="2000" dirty="0" err="1"/>
              <a:t>nombreux</a:t>
            </a:r>
            <a:r>
              <a:rPr lang="en-GB" sz="2000" dirty="0"/>
              <a:t> </a:t>
            </a:r>
            <a:r>
              <a:rPr lang="en-GB" sz="2000" dirty="0" err="1"/>
              <a:t>États</a:t>
            </a:r>
            <a:r>
              <a:rPr lang="en-GB" sz="2000" dirty="0"/>
              <a:t>.</a:t>
            </a:r>
          </a:p>
          <a:p>
            <a:pPr algn="just"/>
            <a:endParaRPr lang="en-GB" sz="2000" dirty="0"/>
          </a:p>
          <a:p>
            <a:pPr marL="285750" indent="-285750" algn="just">
              <a:buFont typeface="Arial" panose="020B0604020202020204" pitchFamily="34" charset="0"/>
              <a:buChar char="•"/>
            </a:pPr>
            <a:r>
              <a:rPr lang="en-GB" sz="2000" dirty="0"/>
              <a:t>Pour </a:t>
            </a:r>
            <a:r>
              <a:rPr lang="en-GB" sz="2000" dirty="0" err="1"/>
              <a:t>éviter</a:t>
            </a:r>
            <a:r>
              <a:rPr lang="en-GB" sz="2000" dirty="0"/>
              <a:t> la duplication des efforts, les </a:t>
            </a:r>
            <a:r>
              <a:rPr lang="en-GB" sz="2000" dirty="0" err="1"/>
              <a:t>inconvénients</a:t>
            </a:r>
            <a:r>
              <a:rPr lang="en-GB" sz="2000" dirty="0"/>
              <a:t> </a:t>
            </a:r>
            <a:r>
              <a:rPr lang="en-GB" sz="2000" dirty="0" err="1"/>
              <a:t>inutiles</a:t>
            </a:r>
            <a:r>
              <a:rPr lang="en-GB" sz="2000" dirty="0"/>
              <a:t> pour les </a:t>
            </a:r>
            <a:r>
              <a:rPr lang="en-GB" sz="2000" dirty="0" err="1"/>
              <a:t>témoins</a:t>
            </a:r>
            <a:r>
              <a:rPr lang="en-GB" sz="2000" dirty="0"/>
              <a:t> </a:t>
            </a:r>
            <a:r>
              <a:rPr lang="en-GB" sz="2000" dirty="0" err="1"/>
              <a:t>ou</a:t>
            </a:r>
            <a:r>
              <a:rPr lang="en-GB" sz="2000" dirty="0"/>
              <a:t> la concurrence entre les services </a:t>
            </a:r>
            <a:r>
              <a:rPr lang="en-GB" sz="2000" dirty="0" err="1"/>
              <a:t>répressifs</a:t>
            </a:r>
            <a:r>
              <a:rPr lang="en-GB" sz="2000" dirty="0"/>
              <a:t> de </a:t>
            </a:r>
            <a:r>
              <a:rPr lang="en-GB" sz="2000" dirty="0" err="1"/>
              <a:t>différents</a:t>
            </a:r>
            <a:r>
              <a:rPr lang="en-GB" sz="2000" dirty="0"/>
              <a:t> </a:t>
            </a:r>
            <a:r>
              <a:rPr lang="en-GB" sz="2000" dirty="0" err="1"/>
              <a:t>États</a:t>
            </a:r>
            <a:r>
              <a:rPr lang="en-GB" sz="2000" dirty="0"/>
              <a:t>, les parties </a:t>
            </a:r>
            <a:r>
              <a:rPr lang="en-GB" sz="2000" dirty="0" err="1"/>
              <a:t>peuvent</a:t>
            </a:r>
            <a:r>
              <a:rPr lang="en-GB" sz="2000" dirty="0"/>
              <a:t>, le </a:t>
            </a:r>
            <a:r>
              <a:rPr lang="en-GB" sz="2000" dirty="0" err="1"/>
              <a:t>cas</a:t>
            </a:r>
            <a:r>
              <a:rPr lang="en-GB" sz="2000" dirty="0"/>
              <a:t> </a:t>
            </a:r>
            <a:r>
              <a:rPr lang="en-GB" sz="2000" dirty="0" err="1"/>
              <a:t>échéant</a:t>
            </a:r>
            <a:r>
              <a:rPr lang="en-GB" sz="2000" dirty="0"/>
              <a:t>, </a:t>
            </a:r>
            <a:r>
              <a:rPr lang="en-GB" sz="2000" dirty="0" err="1"/>
              <a:t>choisir</a:t>
            </a:r>
            <a:r>
              <a:rPr lang="en-GB" sz="2000" dirty="0"/>
              <a:t> de se consulter pour </a:t>
            </a:r>
            <a:r>
              <a:rPr lang="en-GB" sz="2000" dirty="0" err="1"/>
              <a:t>déterminer</a:t>
            </a:r>
            <a:r>
              <a:rPr lang="en-GB" sz="2000" dirty="0"/>
              <a:t> le tribunal le plus </a:t>
            </a:r>
            <a:r>
              <a:rPr lang="en-GB" sz="2000" dirty="0" err="1"/>
              <a:t>approprié</a:t>
            </a:r>
            <a:r>
              <a:rPr lang="en-GB" sz="2000" dirty="0"/>
              <a:t> pour engager des </a:t>
            </a:r>
            <a:r>
              <a:rPr lang="en-GB" sz="2000" dirty="0" err="1"/>
              <a:t>poursuites</a:t>
            </a:r>
            <a:r>
              <a:rPr lang="en-GB" sz="2000" dirty="0"/>
              <a:t>.</a:t>
            </a:r>
          </a:p>
        </p:txBody>
      </p:sp>
      <p:sp>
        <p:nvSpPr>
          <p:cNvPr id="7" name="TextBox 7">
            <a:extLst>
              <a:ext uri="{FF2B5EF4-FFF2-40B4-BE49-F238E27FC236}">
                <a16:creationId xmlns:a16="http://schemas.microsoft.com/office/drawing/2014/main" xmlns="" id="{F779B875-EE66-4C42-861A-16C8B910DC62}"/>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Compétence</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
        <p:nvSpPr>
          <p:cNvPr id="8" name="Rectangle 4">
            <a:extLst>
              <a:ext uri="{FF2B5EF4-FFF2-40B4-BE49-F238E27FC236}">
                <a16:creationId xmlns:a16="http://schemas.microsoft.com/office/drawing/2014/main" xmlns="" id="{70B29712-D5DC-4364-9DF5-7289EFC5856D}"/>
              </a:ext>
            </a:extLst>
          </p:cNvPr>
          <p:cNvSpPr/>
          <p:nvPr/>
        </p:nvSpPr>
        <p:spPr>
          <a:xfrm>
            <a:off x="129117" y="1336957"/>
            <a:ext cx="4298867" cy="5016758"/>
          </a:xfrm>
          <a:prstGeom prst="rect">
            <a:avLst/>
          </a:prstGeom>
        </p:spPr>
        <p:txBody>
          <a:bodyPr wrap="square">
            <a:spAutoFit/>
          </a:bodyPr>
          <a:lstStyle/>
          <a:p>
            <a:r>
              <a:rPr lang="fr-FR" sz="1600" dirty="0"/>
              <a:t>3 Chaque Partie adopte les mesures qui se révèlent nécessaires pour établir sa compétence à l’égard de toute infraction mentionnée à l'article 24, paragraphe 1, de la présente Convention, lorsque l'auteur présumé de l'infraction est présent sur son territoire et ne peut être extradé vers une autre Partie au seul titre de sa nationalité, après une demande d'extradition. </a:t>
            </a:r>
          </a:p>
          <a:p>
            <a:endParaRPr lang="fr-FR" sz="1600" dirty="0"/>
          </a:p>
          <a:p>
            <a:r>
              <a:rPr lang="fr-FR" sz="1600" dirty="0"/>
              <a:t>4 La présente Convention n’exclut aucune compétence pénale exercée par une Partie conformément à son droit interne. </a:t>
            </a:r>
          </a:p>
          <a:p>
            <a:endParaRPr lang="fr-FR" sz="1600" dirty="0"/>
          </a:p>
          <a:p>
            <a:r>
              <a:rPr lang="fr-FR" sz="1600" dirty="0"/>
              <a:t>5 Lorsque p</a:t>
            </a:r>
            <a:r>
              <a:rPr lang="fr-FR" sz="1600" b="1" dirty="0">
                <a:solidFill>
                  <a:srgbClr val="FF0000"/>
                </a:solidFill>
              </a:rPr>
              <a:t>lusieurs Parties revendiquent une compétence </a:t>
            </a:r>
            <a:r>
              <a:rPr lang="fr-FR" sz="1600" dirty="0"/>
              <a:t>à l'égard d'une infraction présumée visée dans la présente Convention, </a:t>
            </a:r>
            <a:r>
              <a:rPr lang="fr-FR" sz="1600" b="1" dirty="0">
                <a:solidFill>
                  <a:srgbClr val="FF0000"/>
                </a:solidFill>
              </a:rPr>
              <a:t>les Parties concernées se concertent</a:t>
            </a:r>
            <a:r>
              <a:rPr lang="fr-FR" sz="1600" dirty="0"/>
              <a:t>, lorsque cela est opportun, </a:t>
            </a:r>
            <a:r>
              <a:rPr lang="fr-FR" sz="1600" b="1" dirty="0">
                <a:solidFill>
                  <a:srgbClr val="FF0000"/>
                </a:solidFill>
              </a:rPr>
              <a:t>afin de déterminer la mieux à même d'exercer les poursuites</a:t>
            </a:r>
            <a:r>
              <a:rPr lang="fr-FR" sz="1600" dirty="0"/>
              <a:t>. </a:t>
            </a:r>
          </a:p>
        </p:txBody>
      </p:sp>
    </p:spTree>
    <p:extLst>
      <p:ext uri="{BB962C8B-B14F-4D97-AF65-F5344CB8AC3E}">
        <p14:creationId xmlns:p14="http://schemas.microsoft.com/office/powerpoint/2010/main" val="7622174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3367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Objectifs de la session </a:t>
            </a:r>
            <a:endParaRPr lang="en-GB" sz="2000" dirty="0">
              <a:solidFill>
                <a:schemeClr val="bg1"/>
              </a:solidFill>
              <a:latin typeface="Verdana" charset="0"/>
              <a:cs typeface="Verdana" charset="0"/>
            </a:endParaRPr>
          </a:p>
        </p:txBody>
      </p:sp>
      <p:sp>
        <p:nvSpPr>
          <p:cNvPr id="7" name="Content Placeholder 2">
            <a:extLst>
              <a:ext uri="{FF2B5EF4-FFF2-40B4-BE49-F238E27FC236}">
                <a16:creationId xmlns:a16="http://schemas.microsoft.com/office/drawing/2014/main" xmlns="" id="{CD94468D-E497-4565-813A-361C608395D8}"/>
              </a:ext>
            </a:extLst>
          </p:cNvPr>
          <p:cNvSpPr txBox="1">
            <a:spLocks/>
          </p:cNvSpPr>
          <p:nvPr/>
        </p:nvSpPr>
        <p:spPr>
          <a:xfrm>
            <a:off x="215739" y="1360172"/>
            <a:ext cx="8712522" cy="42290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GB" dirty="0" err="1">
                <a:latin typeface="+mn-lt"/>
                <a:ea typeface="Verdana" panose="020B0604030504040204" pitchFamily="34" charset="0"/>
              </a:rPr>
              <a:t>Permettre</a:t>
            </a:r>
            <a:r>
              <a:rPr lang="en-GB" dirty="0">
                <a:latin typeface="+mn-lt"/>
                <a:ea typeface="Verdana" panose="020B0604030504040204" pitchFamily="34" charset="0"/>
              </a:rPr>
              <a:t> aux participants de bien </a:t>
            </a:r>
            <a:r>
              <a:rPr lang="en-GB" dirty="0" err="1">
                <a:latin typeface="+mn-lt"/>
                <a:ea typeface="Verdana" panose="020B0604030504040204" pitchFamily="34" charset="0"/>
              </a:rPr>
              <a:t>comprendre</a:t>
            </a:r>
            <a:r>
              <a:rPr lang="en-GB" dirty="0">
                <a:latin typeface="+mn-lt"/>
                <a:ea typeface="Verdana" panose="020B0604030504040204" pitchFamily="34" charset="0"/>
              </a:rPr>
              <a:t> les </a:t>
            </a:r>
            <a:r>
              <a:rPr lang="en-GB" dirty="0" err="1">
                <a:latin typeface="+mn-lt"/>
                <a:ea typeface="Verdana" panose="020B0604030504040204" pitchFamily="34" charset="0"/>
              </a:rPr>
              <a:t>éléments</a:t>
            </a:r>
            <a:r>
              <a:rPr lang="en-GB" dirty="0">
                <a:latin typeface="+mn-lt"/>
                <a:ea typeface="Verdana" panose="020B0604030504040204" pitchFamily="34" charset="0"/>
              </a:rPr>
              <a:t> des </a:t>
            </a:r>
            <a:r>
              <a:rPr lang="en-GB" dirty="0" err="1">
                <a:latin typeface="+mn-lt"/>
                <a:ea typeface="Verdana" panose="020B0604030504040204" pitchFamily="34" charset="0"/>
              </a:rPr>
              <a:t>pouvoirs</a:t>
            </a:r>
            <a:r>
              <a:rPr lang="en-GB" dirty="0">
                <a:latin typeface="+mn-lt"/>
                <a:ea typeface="Verdana" panose="020B0604030504040204" pitchFamily="34" charset="0"/>
              </a:rPr>
              <a:t> </a:t>
            </a:r>
            <a:r>
              <a:rPr lang="en-GB" dirty="0" err="1">
                <a:latin typeface="+mn-lt"/>
                <a:ea typeface="Verdana" panose="020B0604030504040204" pitchFamily="34" charset="0"/>
              </a:rPr>
              <a:t>procéduraux</a:t>
            </a:r>
            <a:r>
              <a:rPr lang="en-GB" dirty="0">
                <a:latin typeface="+mn-lt"/>
                <a:ea typeface="Verdana" panose="020B0604030504040204" pitchFamily="34" charset="0"/>
              </a:rPr>
              <a:t> </a:t>
            </a:r>
            <a:r>
              <a:rPr lang="en-GB" dirty="0" err="1">
                <a:latin typeface="+mn-lt"/>
                <a:ea typeface="Verdana" panose="020B0604030504040204" pitchFamily="34" charset="0"/>
              </a:rPr>
              <a:t>liés</a:t>
            </a:r>
            <a:r>
              <a:rPr lang="en-GB" dirty="0">
                <a:latin typeface="+mn-lt"/>
                <a:ea typeface="Verdana" panose="020B0604030504040204" pitchFamily="34" charset="0"/>
              </a:rPr>
              <a:t> à la </a:t>
            </a:r>
            <a:r>
              <a:rPr lang="en-GB" dirty="0" err="1">
                <a:latin typeface="+mn-lt"/>
                <a:ea typeface="Verdana" panose="020B0604030504040204" pitchFamily="34" charset="0"/>
              </a:rPr>
              <a:t>perquisition</a:t>
            </a:r>
            <a:r>
              <a:rPr lang="en-GB" dirty="0">
                <a:latin typeface="+mn-lt"/>
                <a:ea typeface="Verdana" panose="020B0604030504040204" pitchFamily="34" charset="0"/>
              </a:rPr>
              <a:t> et à la </a:t>
            </a:r>
            <a:r>
              <a:rPr lang="en-GB" dirty="0" err="1">
                <a:latin typeface="+mn-lt"/>
                <a:ea typeface="Verdana" panose="020B0604030504040204" pitchFamily="34" charset="0"/>
              </a:rPr>
              <a:t>saisie</a:t>
            </a:r>
            <a:r>
              <a:rPr lang="en-GB" dirty="0">
                <a:latin typeface="+mn-lt"/>
                <a:ea typeface="Verdana" panose="020B0604030504040204" pitchFamily="34" charset="0"/>
              </a:rPr>
              <a:t> de </a:t>
            </a:r>
            <a:r>
              <a:rPr lang="en-GB" dirty="0" err="1">
                <a:latin typeface="+mn-lt"/>
                <a:ea typeface="Verdana" panose="020B0604030504040204" pitchFamily="34" charset="0"/>
              </a:rPr>
              <a:t>données</a:t>
            </a:r>
            <a:r>
              <a:rPr lang="en-GB" dirty="0">
                <a:latin typeface="+mn-lt"/>
                <a:ea typeface="Verdana" panose="020B0604030504040204" pitchFamily="34" charset="0"/>
              </a:rPr>
              <a:t> </a:t>
            </a:r>
            <a:r>
              <a:rPr lang="en-GB" dirty="0" err="1">
                <a:latin typeface="+mn-lt"/>
                <a:ea typeface="Verdana" panose="020B0604030504040204" pitchFamily="34" charset="0"/>
              </a:rPr>
              <a:t>informatiques</a:t>
            </a:r>
            <a:r>
              <a:rPr lang="en-GB" dirty="0">
                <a:latin typeface="+mn-lt"/>
                <a:ea typeface="Verdana" panose="020B0604030504040204" pitchFamily="34" charset="0"/>
              </a:rPr>
              <a:t> </a:t>
            </a:r>
            <a:r>
              <a:rPr lang="en-GB" dirty="0" err="1">
                <a:latin typeface="+mn-lt"/>
                <a:ea typeface="Verdana" panose="020B0604030504040204" pitchFamily="34" charset="0"/>
              </a:rPr>
              <a:t>stockées</a:t>
            </a:r>
            <a:r>
              <a:rPr lang="en-GB" dirty="0">
                <a:latin typeface="+mn-lt"/>
                <a:ea typeface="Verdana" panose="020B0604030504040204" pitchFamily="34" charset="0"/>
              </a:rPr>
              <a:t>, </a:t>
            </a:r>
          </a:p>
          <a:p>
            <a:pPr marL="0" indent="0" algn="just">
              <a:buFont typeface="Arial" panose="020B0604020202020204" pitchFamily="34" charset="0"/>
              <a:buNone/>
            </a:pPr>
            <a:r>
              <a:rPr lang="en-GB" dirty="0">
                <a:latin typeface="+mn-lt"/>
                <a:ea typeface="Verdana" panose="020B0604030504040204" pitchFamily="34" charset="0"/>
              </a:rPr>
              <a:t>à la </a:t>
            </a:r>
            <a:r>
              <a:rPr lang="en-GB" dirty="0" err="1">
                <a:latin typeface="+mn-lt"/>
                <a:ea typeface="Verdana" panose="020B0604030504040204" pitchFamily="34" charset="0"/>
              </a:rPr>
              <a:t>collecte</a:t>
            </a:r>
            <a:r>
              <a:rPr lang="en-GB" dirty="0">
                <a:latin typeface="+mn-lt"/>
                <a:ea typeface="Verdana" panose="020B0604030504040204" pitchFamily="34" charset="0"/>
              </a:rPr>
              <a:t> en temps </a:t>
            </a:r>
            <a:r>
              <a:rPr lang="en-GB" dirty="0" err="1">
                <a:latin typeface="+mn-lt"/>
                <a:ea typeface="Verdana" panose="020B0604030504040204" pitchFamily="34" charset="0"/>
              </a:rPr>
              <a:t>réel</a:t>
            </a:r>
            <a:r>
              <a:rPr lang="en-GB" dirty="0">
                <a:latin typeface="+mn-lt"/>
                <a:ea typeface="Verdana" panose="020B0604030504040204" pitchFamily="34" charset="0"/>
              </a:rPr>
              <a:t> de </a:t>
            </a:r>
            <a:r>
              <a:rPr lang="en-GB" dirty="0" err="1">
                <a:latin typeface="+mn-lt"/>
                <a:ea typeface="Verdana" panose="020B0604030504040204" pitchFamily="34" charset="0"/>
              </a:rPr>
              <a:t>données</a:t>
            </a:r>
            <a:r>
              <a:rPr lang="en-GB" dirty="0">
                <a:latin typeface="+mn-lt"/>
                <a:ea typeface="Verdana" panose="020B0604030504040204" pitchFamily="34" charset="0"/>
              </a:rPr>
              <a:t> relatives au </a:t>
            </a:r>
            <a:r>
              <a:rPr lang="en-GB" dirty="0" err="1">
                <a:latin typeface="+mn-lt"/>
                <a:ea typeface="Verdana" panose="020B0604030504040204" pitchFamily="34" charset="0"/>
              </a:rPr>
              <a:t>trafic</a:t>
            </a:r>
            <a:r>
              <a:rPr lang="en-GB" dirty="0">
                <a:latin typeface="+mn-lt"/>
                <a:ea typeface="Verdana" panose="020B0604030504040204" pitchFamily="34" charset="0"/>
              </a:rPr>
              <a:t> et à </a:t>
            </a:r>
            <a:r>
              <a:rPr lang="en-GB" dirty="0" err="1">
                <a:latin typeface="+mn-lt"/>
                <a:ea typeface="Verdana" panose="020B0604030504040204" pitchFamily="34" charset="0"/>
              </a:rPr>
              <a:t>l'interception</a:t>
            </a:r>
            <a:r>
              <a:rPr lang="en-GB" dirty="0">
                <a:latin typeface="+mn-lt"/>
                <a:ea typeface="Verdana" panose="020B0604030504040204" pitchFamily="34" charset="0"/>
              </a:rPr>
              <a:t> de </a:t>
            </a:r>
            <a:r>
              <a:rPr lang="en-GB" dirty="0" err="1">
                <a:latin typeface="+mn-lt"/>
                <a:ea typeface="Verdana" panose="020B0604030504040204" pitchFamily="34" charset="0"/>
              </a:rPr>
              <a:t>données</a:t>
            </a:r>
            <a:r>
              <a:rPr lang="en-GB" dirty="0">
                <a:latin typeface="+mn-lt"/>
                <a:ea typeface="Verdana" panose="020B0604030504040204" pitchFamily="34" charset="0"/>
              </a:rPr>
              <a:t> relatives au </a:t>
            </a:r>
            <a:r>
              <a:rPr lang="en-GB" dirty="0" err="1">
                <a:latin typeface="+mn-lt"/>
                <a:ea typeface="Verdana" panose="020B0604030504040204" pitchFamily="34" charset="0"/>
              </a:rPr>
              <a:t>contenu</a:t>
            </a:r>
            <a:r>
              <a:rPr lang="en-GB" dirty="0">
                <a:latin typeface="+mn-lt"/>
                <a:ea typeface="Verdana" panose="020B0604030504040204" pitchFamily="34" charset="0"/>
              </a:rPr>
              <a:t>, </a:t>
            </a:r>
          </a:p>
          <a:p>
            <a:pPr marL="0" indent="0" algn="just">
              <a:buFont typeface="Arial" panose="020B0604020202020204" pitchFamily="34" charset="0"/>
              <a:buNone/>
            </a:pPr>
            <a:r>
              <a:rPr lang="en-GB" dirty="0" err="1">
                <a:latin typeface="+mn-lt"/>
                <a:ea typeface="Verdana" panose="020B0604030504040204" pitchFamily="34" charset="0"/>
              </a:rPr>
              <a:t>ainsi</a:t>
            </a:r>
            <a:r>
              <a:rPr lang="en-GB" dirty="0">
                <a:latin typeface="+mn-lt"/>
                <a:ea typeface="Verdana" panose="020B0604030504040204" pitchFamily="34" charset="0"/>
              </a:rPr>
              <a:t> que le champ </a:t>
            </a:r>
            <a:r>
              <a:rPr lang="en-GB" dirty="0" err="1">
                <a:latin typeface="+mn-lt"/>
                <a:ea typeface="Verdana" panose="020B0604030504040204" pitchFamily="34" charset="0"/>
              </a:rPr>
              <a:t>d'application</a:t>
            </a:r>
            <a:r>
              <a:rPr lang="en-GB" dirty="0">
                <a:latin typeface="+mn-lt"/>
                <a:ea typeface="Verdana" panose="020B0604030504040204" pitchFamily="34" charset="0"/>
              </a:rPr>
              <a:t> </a:t>
            </a:r>
            <a:r>
              <a:rPr lang="en-GB" dirty="0" err="1">
                <a:latin typeface="+mn-lt"/>
                <a:ea typeface="Verdana" panose="020B0604030504040204" pitchFamily="34" charset="0"/>
              </a:rPr>
              <a:t>juridictionnel</a:t>
            </a:r>
            <a:r>
              <a:rPr lang="en-GB" dirty="0">
                <a:latin typeface="+mn-lt"/>
                <a:ea typeface="Verdana" panose="020B0604030504040204" pitchFamily="34" charset="0"/>
              </a:rPr>
              <a:t> de la Convention de Budapest. </a:t>
            </a:r>
          </a:p>
        </p:txBody>
      </p:sp>
    </p:spTree>
    <p:extLst>
      <p:ext uri="{BB962C8B-B14F-4D97-AF65-F5344CB8AC3E}">
        <p14:creationId xmlns:p14="http://schemas.microsoft.com/office/powerpoint/2010/main" val="24516612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xmlns=""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a16="http://schemas.microsoft.com/office/drawing/2014/main" xmlns="" id="{B2A2B581-F8BC-48D4-AF7E-AAF0CE808C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xmlns=""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GB" altLang="en-US" sz="3600" b="1" dirty="0">
                <a:latin typeface="Verdana" panose="020B0604030504040204" pitchFamily="34" charset="0"/>
              </a:rPr>
              <a:t>MERCI</a:t>
            </a:r>
            <a:endParaRPr lang="en-GB" altLang="en-US" sz="16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en-GB" altLang="en-US" sz="1800" b="1" dirty="0" err="1">
                <a:latin typeface="Verdana" panose="020B0604030504040204" pitchFamily="34" charset="0"/>
              </a:rPr>
              <a:t>Xxxxx</a:t>
            </a:r>
            <a:r>
              <a:rPr lang="en-GB" altLang="en-US" sz="1800" b="1" dirty="0">
                <a:latin typeface="Verdana" panose="020B0604030504040204" pitchFamily="34" charset="0"/>
              </a:rPr>
              <a:t> XXXXXXXX</a:t>
            </a: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en-GB" altLang="en-US" sz="1400" i="1" dirty="0">
                <a:latin typeface="Verdana" panose="020B0604030504040204" pitchFamily="34" charset="0"/>
              </a:rPr>
              <a:t>Conseil de </a:t>
            </a:r>
            <a:r>
              <a:rPr lang="en-GB" altLang="en-US" sz="1400" i="1" dirty="0" err="1">
                <a:latin typeface="Verdana" panose="020B0604030504040204" pitchFamily="34" charset="0"/>
              </a:rPr>
              <a:t>l’Europe</a:t>
            </a:r>
            <a:endParaRPr lang="en-GB" altLang="en-US" sz="1400" i="1" dirty="0">
              <a:latin typeface="Verdana" panose="020B0604030504040204" pitchFamily="34" charset="0"/>
            </a:endParaRPr>
          </a:p>
          <a:p>
            <a:pPr algn="ctr" eaLnBrk="1" hangingPunct="1">
              <a:spcBef>
                <a:spcPct val="0"/>
              </a:spcBef>
              <a:buFontTx/>
              <a:buNone/>
            </a:pPr>
            <a:endParaRPr lang="en-GB" altLang="en-US" sz="1400" b="1" dirty="0">
              <a:solidFill>
                <a:srgbClr val="2F618F"/>
              </a:solidFill>
              <a:latin typeface="Verdana" panose="020B0604030504040204" pitchFamily="34" charset="0"/>
              <a:hlinkClick r:id="rId3"/>
            </a:endParaRPr>
          </a:p>
          <a:p>
            <a:pPr algn="ctr" eaLnBrk="1" hangingPunct="1">
              <a:spcBef>
                <a:spcPct val="0"/>
              </a:spcBef>
              <a:buFontTx/>
              <a:buNone/>
            </a:pPr>
            <a:r>
              <a:rPr lang="en-GB" altLang="en-US" sz="1200" b="1" dirty="0">
                <a:solidFill>
                  <a:srgbClr val="2F618F"/>
                </a:solidFill>
                <a:latin typeface="Verdana" panose="020B0604030504040204" pitchFamily="34" charset="0"/>
              </a:rPr>
              <a:t>email</a:t>
            </a: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en-GB" altLang="en-US" sz="1600" b="1" dirty="0">
                <a:latin typeface="Verdana" panose="020B0604030504040204" pitchFamily="34" charset="0"/>
              </a:rPr>
              <a:t>DD </a:t>
            </a:r>
            <a:r>
              <a:rPr lang="en-GB" altLang="en-US" sz="1600" b="1" dirty="0" err="1">
                <a:latin typeface="Verdana" panose="020B0604030504040204" pitchFamily="34" charset="0"/>
              </a:rPr>
              <a:t>Mois</a:t>
            </a:r>
            <a:r>
              <a:rPr lang="en-GB" altLang="en-US" sz="1600" b="1" dirty="0">
                <a:latin typeface="Verdana" panose="020B0604030504040204" pitchFamily="34" charset="0"/>
              </a:rPr>
              <a:t> AAAA</a:t>
            </a:r>
          </a:p>
        </p:txBody>
      </p:sp>
      <p:sp>
        <p:nvSpPr>
          <p:cNvPr id="10" name="Rectangle 2">
            <a:extLst>
              <a:ext uri="{FF2B5EF4-FFF2-40B4-BE49-F238E27FC236}">
                <a16:creationId xmlns:a16="http://schemas.microsoft.com/office/drawing/2014/main" xmlns="" id="{DF1503B2-B0B3-4330-9439-3D5954CA1625}"/>
              </a:ext>
            </a:extLst>
          </p:cNvPr>
          <p:cNvSpPr>
            <a:spLocks noChangeArrowheads="1"/>
          </p:cNvSpPr>
          <p:nvPr/>
        </p:nvSpPr>
        <p:spPr bwMode="auto">
          <a:xfrm>
            <a:off x="365125" y="1177588"/>
            <a:ext cx="85994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a:spcBef>
                <a:spcPct val="0"/>
              </a:spcBef>
              <a:buNone/>
            </a:pPr>
            <a:r>
              <a:rPr lang="en-US" altLang="en-US" sz="1400" b="1" dirty="0" err="1">
                <a:latin typeface="Verdana" panose="020B0604030504040204" pitchFamily="34" charset="0"/>
              </a:rPr>
              <a:t>Cours</a:t>
            </a:r>
            <a:r>
              <a:rPr lang="en-US" altLang="en-US" sz="1400" b="1" dirty="0">
                <a:latin typeface="Verdana" panose="020B0604030504040204" pitchFamily="34" charset="0"/>
              </a:rPr>
              <a:t> de formation </a:t>
            </a:r>
            <a:r>
              <a:rPr lang="en-US" altLang="en-US" sz="1400" b="1" dirty="0" err="1">
                <a:latin typeface="Verdana" panose="020B0604030504040204" pitchFamily="34" charset="0"/>
              </a:rPr>
              <a:t>judiciaire</a:t>
            </a:r>
            <a:r>
              <a:rPr lang="en-US" altLang="en-US" sz="1400" b="1" dirty="0">
                <a:latin typeface="Verdana" panose="020B0604030504040204" pitchFamily="34" charset="0"/>
              </a:rPr>
              <a:t> </a:t>
            </a:r>
            <a:r>
              <a:rPr lang="en-US" altLang="en-US" sz="1400" b="1" dirty="0" err="1">
                <a:latin typeface="Verdana" panose="020B0604030504040204" pitchFamily="34" charset="0"/>
              </a:rPr>
              <a:t>introductif</a:t>
            </a:r>
            <a:r>
              <a:rPr lang="en-US" altLang="en-US" sz="1400" b="1" dirty="0">
                <a:latin typeface="Verdana" panose="020B0604030504040204" pitchFamily="34" charset="0"/>
              </a:rPr>
              <a:t> sur la </a:t>
            </a:r>
            <a:r>
              <a:rPr lang="en-US" altLang="en-US" sz="1400" b="1" dirty="0" err="1">
                <a:latin typeface="Verdana" panose="020B0604030504040204" pitchFamily="34" charset="0"/>
              </a:rPr>
              <a:t>cybercriminalité</a:t>
            </a:r>
            <a:r>
              <a:rPr lang="en-US" altLang="en-US" sz="1400" b="1" dirty="0">
                <a:latin typeface="Verdana" panose="020B0604030504040204" pitchFamily="34" charset="0"/>
              </a:rPr>
              <a:t> et les </a:t>
            </a:r>
            <a:r>
              <a:rPr lang="en-US" altLang="en-US" sz="1400" b="1" dirty="0" err="1">
                <a:latin typeface="Verdana" panose="020B0604030504040204" pitchFamily="34" charset="0"/>
              </a:rPr>
              <a:t>preuves</a:t>
            </a:r>
            <a:r>
              <a:rPr lang="en-US" altLang="en-US" sz="1400" b="1" dirty="0">
                <a:latin typeface="Verdana" panose="020B0604030504040204" pitchFamily="34" charset="0"/>
              </a:rPr>
              <a:t> </a:t>
            </a:r>
            <a:r>
              <a:rPr lang="en-US" altLang="en-US" sz="1400" b="1" dirty="0" err="1">
                <a:latin typeface="Verdana" panose="020B0604030504040204" pitchFamily="34" charset="0"/>
              </a:rPr>
              <a:t>électroniques</a:t>
            </a:r>
            <a:endParaRPr lang="en-GB" altLang="en-US" sz="1400" i="1" dirty="0">
              <a:latin typeface="Verdana" panose="020B0604030504040204" pitchFamily="34" charset="0"/>
            </a:endParaRPr>
          </a:p>
        </p:txBody>
      </p:sp>
    </p:spTree>
    <p:extLst>
      <p:ext uri="{BB962C8B-B14F-4D97-AF65-F5344CB8AC3E}">
        <p14:creationId xmlns:p14="http://schemas.microsoft.com/office/powerpoint/2010/main" val="1064309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Perquisitions et </a:t>
            </a:r>
            <a:r>
              <a:rPr lang="en-GB" sz="2700" dirty="0" err="1">
                <a:solidFill>
                  <a:schemeClr val="bg1"/>
                </a:solidFill>
                <a:latin typeface="Verdana" panose="020B0604030504040204" pitchFamily="34" charset="0"/>
                <a:ea typeface="Verdana" panose="020B0604030504040204" pitchFamily="34" charset="0"/>
                <a:cs typeface="Verdana" charset="0"/>
              </a:rPr>
              <a:t>saisies</a:t>
            </a:r>
            <a:r>
              <a:rPr lang="en-GB" sz="2700" dirty="0">
                <a:solidFill>
                  <a:schemeClr val="bg1"/>
                </a:solidFill>
                <a:latin typeface="Verdana" panose="020B0604030504040204" pitchFamily="34" charset="0"/>
                <a:ea typeface="Verdana" panose="020B0604030504040204" pitchFamily="34" charset="0"/>
                <a:cs typeface="Verdana" charset="0"/>
              </a:rPr>
              <a:t> </a:t>
            </a:r>
          </a:p>
          <a:p>
            <a:pPr algn="r"/>
            <a:r>
              <a:rPr lang="en-GB" sz="2700" dirty="0">
                <a:solidFill>
                  <a:schemeClr val="bg1"/>
                </a:solidFill>
                <a:latin typeface="Verdana" panose="020B0604030504040204" pitchFamily="34" charset="0"/>
                <a:ea typeface="Verdana" panose="020B0604030504040204" pitchFamily="34" charset="0"/>
                <a:cs typeface="Verdana" charset="0"/>
              </a:rPr>
              <a:t>de </a:t>
            </a:r>
            <a:r>
              <a:rPr lang="en-GB" sz="2700" dirty="0" err="1">
                <a:solidFill>
                  <a:schemeClr val="bg1"/>
                </a:solidFill>
                <a:latin typeface="Verdana" panose="020B0604030504040204" pitchFamily="34" charset="0"/>
                <a:ea typeface="Verdana" panose="020B0604030504040204" pitchFamily="34" charset="0"/>
                <a:cs typeface="Verdana" charset="0"/>
              </a:rPr>
              <a:t>données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informatiques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stockées</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a16="http://schemas.microsoft.com/office/drawing/2014/main" xmlns="" id="{4B7A20FD-779E-46A1-B7F9-46B26961CD96}"/>
              </a:ext>
            </a:extLst>
          </p:cNvPr>
          <p:cNvSpPr txBox="1">
            <a:spLocks/>
          </p:cNvSpPr>
          <p:nvPr/>
        </p:nvSpPr>
        <p:spPr bwMode="auto">
          <a:xfrm>
            <a:off x="395536" y="1259474"/>
            <a:ext cx="8519885" cy="512169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Perquisitions et </a:t>
            </a:r>
            <a:r>
              <a:rPr lang="en-GB" altLang="sr-Latn-RS" sz="2600" b="1" i="1" dirty="0" err="1">
                <a:ea typeface="ＭＳ Ｐゴシック" pitchFamily="34" charset="-128"/>
              </a:rPr>
              <a:t>saisies</a:t>
            </a:r>
            <a:r>
              <a:rPr lang="en-GB" altLang="sr-Latn-RS" sz="2600" b="1" i="1" dirty="0">
                <a:ea typeface="ＭＳ Ｐゴシック" pitchFamily="34" charset="-128"/>
              </a:rPr>
              <a:t> </a:t>
            </a:r>
          </a:p>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de </a:t>
            </a:r>
            <a:r>
              <a:rPr lang="en-GB" altLang="sr-Latn-RS" sz="2600" b="1" i="1" dirty="0" err="1">
                <a:ea typeface="ＭＳ Ｐゴシック" pitchFamily="34" charset="-128"/>
              </a:rPr>
              <a:t>données</a:t>
            </a:r>
            <a:r>
              <a:rPr lang="en-GB" altLang="sr-Latn-RS" sz="2600" b="1" i="1" dirty="0">
                <a:ea typeface="ＭＳ Ｐゴシック" pitchFamily="34" charset="-128"/>
              </a:rPr>
              <a:t> </a:t>
            </a:r>
            <a:r>
              <a:rPr lang="en-GB" altLang="sr-Latn-RS" sz="2600" b="1" i="1" dirty="0" err="1">
                <a:ea typeface="ＭＳ Ｐゴシック" pitchFamily="34" charset="-128"/>
              </a:rPr>
              <a:t>informatiques</a:t>
            </a:r>
            <a:r>
              <a:rPr lang="en-GB" altLang="sr-Latn-RS" sz="2600" b="1" i="1" dirty="0">
                <a:ea typeface="ＭＳ Ｐゴシック" pitchFamily="34" charset="-128"/>
              </a:rPr>
              <a:t> </a:t>
            </a:r>
            <a:r>
              <a:rPr lang="en-GB" altLang="sr-Latn-RS" sz="2600" b="1" i="1" dirty="0" err="1">
                <a:ea typeface="ＭＳ Ｐゴシック" pitchFamily="34" charset="-128"/>
              </a:rPr>
              <a:t>stockées</a:t>
            </a:r>
            <a:endParaRPr lang="en-GB" altLang="sr-Latn-RS" sz="26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400" b="1" i="1" dirty="0">
                <a:ea typeface="ＭＳ Ｐゴシック" pitchFamily="34" charset="-128"/>
              </a:rPr>
              <a:t>(Article 19 – Convention de Budapest)</a:t>
            </a:r>
          </a:p>
          <a:p>
            <a:pPr marL="0" indent="0" eaLnBrk="1" hangingPunct="1">
              <a:spcBef>
                <a:spcPts val="0"/>
              </a:spcBef>
              <a:spcAft>
                <a:spcPts val="0"/>
              </a:spcAft>
              <a:buNone/>
              <a:defRPr/>
            </a:pPr>
            <a:r>
              <a:rPr lang="en-GB" altLang="sr-Latn-RS" sz="2000" b="1" i="1" dirty="0" err="1">
                <a:ea typeface="ＭＳ Ｐゴシック" pitchFamily="34" charset="-128"/>
              </a:rPr>
              <a:t>Où</a:t>
            </a:r>
            <a:r>
              <a:rPr lang="en-GB" altLang="sr-Latn-RS" sz="2000" b="1" i="1" dirty="0">
                <a:ea typeface="ＭＳ Ｐゴシック" pitchFamily="34" charset="-128"/>
              </a:rPr>
              <a:t> :</a:t>
            </a:r>
          </a:p>
          <a:p>
            <a:pPr eaLnBrk="1" hangingPunct="1">
              <a:spcBef>
                <a:spcPts val="0"/>
              </a:spcBef>
              <a:spcAft>
                <a:spcPts val="0"/>
              </a:spcAft>
              <a:defRPr/>
            </a:pPr>
            <a:r>
              <a:rPr lang="en-GB" altLang="sr-Latn-RS" sz="2000" i="1" dirty="0">
                <a:ea typeface="ＭＳ Ｐゴシック" pitchFamily="34" charset="-128"/>
              </a:rPr>
              <a:t>Dans un </a:t>
            </a:r>
            <a:r>
              <a:rPr lang="en-GB" altLang="sr-Latn-RS" sz="2000" i="1" dirty="0" err="1">
                <a:ea typeface="ＭＳ Ｐゴシック" pitchFamily="34" charset="-128"/>
              </a:rPr>
              <a:t>système</a:t>
            </a:r>
            <a:r>
              <a:rPr lang="en-GB" altLang="sr-Latn-RS" sz="2000" i="1" dirty="0">
                <a:ea typeface="ＭＳ Ｐゴシック" pitchFamily="34" charset="-128"/>
              </a:rPr>
              <a:t> </a:t>
            </a:r>
            <a:r>
              <a:rPr lang="en-GB" altLang="sr-Latn-RS" sz="2000" i="1" dirty="0" err="1">
                <a:ea typeface="ＭＳ Ｐゴシック" pitchFamily="34" charset="-128"/>
              </a:rPr>
              <a:t>informatique</a:t>
            </a:r>
            <a:r>
              <a:rPr lang="en-GB" altLang="sr-Latn-RS" sz="2000" i="1" dirty="0">
                <a:ea typeface="ＭＳ Ｐゴシック" pitchFamily="34" charset="-128"/>
              </a:rPr>
              <a:t> </a:t>
            </a:r>
            <a:r>
              <a:rPr lang="en-GB" altLang="sr-Latn-RS" sz="2000" i="1" dirty="0" err="1">
                <a:ea typeface="ＭＳ Ｐゴシック" pitchFamily="34" charset="-128"/>
              </a:rPr>
              <a:t>ou</a:t>
            </a:r>
            <a:r>
              <a:rPr lang="en-GB" altLang="sr-Latn-RS" sz="2000" i="1" dirty="0">
                <a:ea typeface="ＭＳ Ｐゴシック" pitchFamily="34" charset="-128"/>
              </a:rPr>
              <a:t> </a:t>
            </a:r>
            <a:r>
              <a:rPr lang="en-GB" altLang="sr-Latn-RS" sz="2000" i="1" dirty="0" err="1">
                <a:ea typeface="ＭＳ Ｐゴシック" pitchFamily="34" charset="-128"/>
              </a:rPr>
              <a:t>une</a:t>
            </a:r>
            <a:r>
              <a:rPr lang="en-GB" altLang="sr-Latn-RS" sz="2000" i="1" dirty="0">
                <a:ea typeface="ＭＳ Ｐゴシック" pitchFamily="34" charset="-128"/>
              </a:rPr>
              <a:t> </a:t>
            </a:r>
            <a:r>
              <a:rPr lang="en-GB" altLang="sr-Latn-RS" sz="2000" i="1" dirty="0" err="1">
                <a:ea typeface="ＭＳ Ｐゴシック" pitchFamily="34" charset="-128"/>
              </a:rPr>
              <a:t>partie</a:t>
            </a:r>
            <a:r>
              <a:rPr lang="en-GB" altLang="sr-Latn-RS" sz="2000" i="1" dirty="0">
                <a:ea typeface="ＭＳ Ｐゴシック" pitchFamily="34" charset="-128"/>
              </a:rPr>
              <a:t> de </a:t>
            </a:r>
            <a:r>
              <a:rPr lang="en-GB" altLang="sr-Latn-RS" sz="2000" i="1" dirty="0" err="1">
                <a:ea typeface="ＭＳ Ｐゴシック" pitchFamily="34" charset="-128"/>
              </a:rPr>
              <a:t>celui</a:t>
            </a:r>
            <a:r>
              <a:rPr lang="en-GB" altLang="sr-Latn-RS" sz="2000" i="1" dirty="0">
                <a:ea typeface="ＭＳ Ｐゴシック" pitchFamily="34" charset="-128"/>
              </a:rPr>
              <a:t>-ci</a:t>
            </a:r>
          </a:p>
          <a:p>
            <a:pPr eaLnBrk="1" hangingPunct="1">
              <a:spcBef>
                <a:spcPts val="0"/>
              </a:spcBef>
              <a:spcAft>
                <a:spcPts val="0"/>
              </a:spcAft>
              <a:defRPr/>
            </a:pPr>
            <a:r>
              <a:rPr lang="en-GB" altLang="sr-Latn-RS" sz="2000" i="1" dirty="0">
                <a:ea typeface="ＭＳ Ｐゴシック" pitchFamily="34" charset="-128"/>
              </a:rPr>
              <a:t>Dans un support de stockage </a:t>
            </a:r>
          </a:p>
          <a:p>
            <a:pPr eaLnBrk="1" hangingPunct="1">
              <a:spcBef>
                <a:spcPts val="0"/>
              </a:spcBef>
              <a:spcAft>
                <a:spcPts val="0"/>
              </a:spcAft>
              <a:defRPr/>
            </a:pPr>
            <a:r>
              <a:rPr lang="en-GB" altLang="sr-Latn-RS" sz="2000" i="1" dirty="0">
                <a:ea typeface="ＭＳ Ｐゴシック" pitchFamily="34" charset="-128"/>
              </a:rPr>
              <a:t>Dans un </a:t>
            </a:r>
            <a:r>
              <a:rPr lang="en-GB" altLang="sr-Latn-RS" sz="2000" i="1" dirty="0" err="1">
                <a:ea typeface="ＭＳ Ｐゴシック" pitchFamily="34" charset="-128"/>
              </a:rPr>
              <a:t>système</a:t>
            </a:r>
            <a:r>
              <a:rPr lang="en-GB" altLang="sr-Latn-RS" sz="2000" i="1" dirty="0">
                <a:ea typeface="ＭＳ Ｐゴシック" pitchFamily="34" charset="-128"/>
              </a:rPr>
              <a:t> </a:t>
            </a:r>
            <a:r>
              <a:rPr lang="en-GB" altLang="sr-Latn-RS" sz="2000" i="1" dirty="0" err="1">
                <a:ea typeface="ＭＳ Ｐゴシック" pitchFamily="34" charset="-128"/>
              </a:rPr>
              <a:t>informatique</a:t>
            </a:r>
            <a:r>
              <a:rPr lang="en-GB" altLang="sr-Latn-RS" sz="2000" i="1" dirty="0">
                <a:ea typeface="ＭＳ Ｐゴシック" pitchFamily="34" charset="-128"/>
              </a:rPr>
              <a:t> accessible </a:t>
            </a:r>
            <a:r>
              <a:rPr lang="en-GB" altLang="sr-Latn-RS" sz="2000" i="1" dirty="0" err="1">
                <a:ea typeface="ＭＳ Ｐゴシック" pitchFamily="34" charset="-128"/>
              </a:rPr>
              <a:t>dès</a:t>
            </a:r>
            <a:r>
              <a:rPr lang="en-GB" altLang="sr-Latn-RS" sz="2000" i="1" dirty="0">
                <a:ea typeface="ＭＳ Ｐゴシック" pitchFamily="34" charset="-128"/>
              </a:rPr>
              <a:t> le </a:t>
            </a:r>
            <a:r>
              <a:rPr lang="en-GB" altLang="sr-Latn-RS" sz="2000" i="1" dirty="0" err="1">
                <a:ea typeface="ＭＳ Ｐゴシック" pitchFamily="34" charset="-128"/>
              </a:rPr>
              <a:t>départ</a:t>
            </a:r>
            <a:r>
              <a:rPr lang="en-GB" altLang="sr-Latn-RS" sz="2000" i="1" dirty="0">
                <a:ea typeface="ＭＳ Ｐゴシック" pitchFamily="34" charset="-128"/>
              </a:rPr>
              <a:t> (extension </a:t>
            </a:r>
            <a:r>
              <a:rPr lang="en-GB" altLang="sr-Latn-RS" sz="2000" i="1" dirty="0" err="1">
                <a:ea typeface="ＭＳ Ｐゴシック" pitchFamily="34" charset="-128"/>
              </a:rPr>
              <a:t>rapide</a:t>
            </a:r>
            <a:r>
              <a:rPr lang="en-GB" altLang="sr-Latn-RS" sz="2000" i="1" dirty="0">
                <a:ea typeface="ＭＳ Ｐゴシック" pitchFamily="34" charset="-128"/>
              </a:rPr>
              <a:t> de la recherche)</a:t>
            </a:r>
          </a:p>
          <a:p>
            <a:pPr marL="0" indent="0" eaLnBrk="1" hangingPunct="1">
              <a:spcBef>
                <a:spcPts val="0"/>
              </a:spcBef>
              <a:spcAft>
                <a:spcPts val="0"/>
              </a:spcAft>
              <a:buNone/>
              <a:defRPr/>
            </a:pPr>
            <a:r>
              <a:rPr lang="en-GB" altLang="sr-Latn-RS" sz="2000" b="1" i="1" dirty="0">
                <a:ea typeface="ＭＳ Ｐゴシック" pitchFamily="34" charset="-128"/>
              </a:rPr>
              <a:t>Quoi : </a:t>
            </a:r>
          </a:p>
          <a:p>
            <a:pPr eaLnBrk="1" hangingPunct="1">
              <a:spcBef>
                <a:spcPts val="0"/>
              </a:spcBef>
              <a:spcAft>
                <a:spcPts val="0"/>
              </a:spcAft>
              <a:defRPr/>
            </a:pPr>
            <a:r>
              <a:rPr lang="en-GB" altLang="sr-Latn-RS" sz="2000" i="1" dirty="0" err="1">
                <a:ea typeface="ＭＳ Ｐゴシック" pitchFamily="34" charset="-128"/>
              </a:rPr>
              <a:t>Saisir</a:t>
            </a:r>
            <a:r>
              <a:rPr lang="en-GB" altLang="sr-Latn-RS" sz="2000" i="1" dirty="0">
                <a:ea typeface="ＭＳ Ｐゴシック" pitchFamily="34" charset="-128"/>
              </a:rPr>
              <a:t> </a:t>
            </a:r>
            <a:r>
              <a:rPr lang="en-GB" altLang="sr-Latn-RS" sz="2000" i="1" dirty="0" err="1">
                <a:ea typeface="ＭＳ Ｐゴシック" pitchFamily="34" charset="-128"/>
              </a:rPr>
              <a:t>ou</a:t>
            </a:r>
            <a:r>
              <a:rPr lang="en-GB" altLang="sr-Latn-RS" sz="2000" i="1" dirty="0">
                <a:ea typeface="ＭＳ Ｐゴシック" pitchFamily="34" charset="-128"/>
              </a:rPr>
              <a:t> </a:t>
            </a:r>
            <a:r>
              <a:rPr lang="nl-NL" sz="2000" i="1" dirty="0" err="1">
                <a:ea typeface="ＭＳ Ｐゴシック" pitchFamily="34" charset="-128"/>
              </a:rPr>
              <a:t>obtenir</a:t>
            </a:r>
            <a:r>
              <a:rPr lang="nl-NL" sz="2000" i="1" dirty="0">
                <a:ea typeface="ＭＳ Ｐゴシック" pitchFamily="34" charset="-128"/>
              </a:rPr>
              <a:t> </a:t>
            </a:r>
            <a:r>
              <a:rPr lang="nl-NL" sz="2000" i="1" dirty="0" err="1">
                <a:ea typeface="ＭＳ Ｐゴシック" pitchFamily="34" charset="-128"/>
              </a:rPr>
              <a:t>d’une</a:t>
            </a:r>
            <a:r>
              <a:rPr lang="nl-NL" sz="2000" i="1" dirty="0">
                <a:ea typeface="ＭＳ Ｐゴシック" pitchFamily="34" charset="-128"/>
              </a:rPr>
              <a:t> </a:t>
            </a:r>
            <a:r>
              <a:rPr lang="nl-NL" sz="2000" i="1" dirty="0" err="1">
                <a:ea typeface="ＭＳ Ｐゴシック" pitchFamily="34" charset="-128"/>
              </a:rPr>
              <a:t>façon</a:t>
            </a:r>
            <a:r>
              <a:rPr lang="nl-NL" sz="2000" i="1" dirty="0">
                <a:ea typeface="ＭＳ Ｐゴシック" pitchFamily="34" charset="-128"/>
              </a:rPr>
              <a:t> </a:t>
            </a:r>
            <a:r>
              <a:rPr lang="en-GB" altLang="sr-Latn-RS" sz="2000" i="1" dirty="0" err="1">
                <a:ea typeface="ＭＳ Ｐゴシック" pitchFamily="34" charset="-128"/>
              </a:rPr>
              <a:t>similaire</a:t>
            </a:r>
            <a:r>
              <a:rPr lang="en-GB" altLang="sr-Latn-RS" sz="2000" i="1" dirty="0">
                <a:ea typeface="ＭＳ Ｐゴシック" pitchFamily="34" charset="-128"/>
              </a:rPr>
              <a:t> les </a:t>
            </a:r>
            <a:r>
              <a:rPr lang="en-GB" altLang="sr-Latn-RS" sz="2000" i="1" dirty="0" err="1">
                <a:ea typeface="ＭＳ Ｐゴシック" pitchFamily="34" charset="-128"/>
              </a:rPr>
              <a:t>données</a:t>
            </a:r>
            <a:r>
              <a:rPr lang="en-GB" altLang="sr-Latn-RS" sz="2000" i="1" dirty="0">
                <a:ea typeface="ＭＳ Ｐゴシック" pitchFamily="34" charset="-128"/>
              </a:rPr>
              <a:t> </a:t>
            </a:r>
            <a:r>
              <a:rPr lang="en-GB" altLang="sr-Latn-RS" sz="2000" i="1" dirty="0" err="1">
                <a:ea typeface="ＭＳ Ｐゴシック" pitchFamily="34" charset="-128"/>
              </a:rPr>
              <a:t>informatiques</a:t>
            </a:r>
            <a:r>
              <a:rPr lang="en-GB" altLang="sr-Latn-RS" sz="2000" i="1" dirty="0">
                <a:ea typeface="ＭＳ Ｐゴシック" pitchFamily="34" charset="-128"/>
              </a:rPr>
              <a:t> </a:t>
            </a:r>
            <a:r>
              <a:rPr lang="en-GB" altLang="sr-Latn-RS" sz="2000" i="1" dirty="0" err="1">
                <a:ea typeface="ＭＳ Ｐゴシック" pitchFamily="34" charset="-128"/>
              </a:rPr>
              <a:t>accessibles</a:t>
            </a:r>
            <a:endParaRPr lang="en-GB" altLang="sr-Latn-RS" sz="2000" i="1" dirty="0">
              <a:ea typeface="ＭＳ Ｐゴシック" pitchFamily="34" charset="-128"/>
            </a:endParaRPr>
          </a:p>
          <a:p>
            <a:pPr eaLnBrk="1" hangingPunct="1">
              <a:spcBef>
                <a:spcPts val="0"/>
              </a:spcBef>
              <a:spcAft>
                <a:spcPts val="0"/>
              </a:spcAft>
              <a:defRPr/>
            </a:pPr>
            <a:r>
              <a:rPr lang="en-GB" altLang="sr-Latn-RS" sz="2000" i="1" dirty="0" err="1">
                <a:ea typeface="ＭＳ Ｐゴシック" pitchFamily="34" charset="-128"/>
              </a:rPr>
              <a:t>Pouvoir</a:t>
            </a:r>
            <a:r>
              <a:rPr lang="en-GB" altLang="sr-Latn-RS" sz="2000" i="1" dirty="0">
                <a:ea typeface="ＭＳ Ｐゴシック" pitchFamily="34" charset="-128"/>
              </a:rPr>
              <a:t> </a:t>
            </a:r>
            <a:r>
              <a:rPr lang="en-GB" altLang="sr-Latn-RS" sz="2000" i="1" dirty="0" err="1">
                <a:ea typeface="ＭＳ Ｐゴシック" pitchFamily="34" charset="-128"/>
              </a:rPr>
              <a:t>d'exiger</a:t>
            </a:r>
            <a:r>
              <a:rPr lang="en-GB" altLang="sr-Latn-RS" sz="2000" i="1" dirty="0">
                <a:ea typeface="ＭＳ Ｐゴシック" pitchFamily="34" charset="-128"/>
              </a:rPr>
              <a:t> les </a:t>
            </a:r>
            <a:r>
              <a:rPr lang="en-GB" altLang="sr-Latn-RS" sz="2000" i="1" dirty="0" err="1">
                <a:ea typeface="ＭＳ Ｐゴシック" pitchFamily="34" charset="-128"/>
              </a:rPr>
              <a:t>informations</a:t>
            </a:r>
            <a:r>
              <a:rPr lang="en-GB" altLang="sr-Latn-RS" sz="2000" i="1" dirty="0">
                <a:ea typeface="ＭＳ Ｐゴシック" pitchFamily="34" charset="-128"/>
              </a:rPr>
              <a:t> </a:t>
            </a:r>
            <a:r>
              <a:rPr lang="en-GB" altLang="sr-Latn-RS" sz="2000" i="1" dirty="0" err="1">
                <a:ea typeface="ＭＳ Ｐゴシック" pitchFamily="34" charset="-128"/>
              </a:rPr>
              <a:t>nécessaires</a:t>
            </a:r>
            <a:r>
              <a:rPr lang="en-GB" altLang="sr-Latn-RS" sz="2000" i="1" dirty="0">
                <a:ea typeface="ＭＳ Ｐゴシック" pitchFamily="34" charset="-128"/>
              </a:rPr>
              <a:t> pour </a:t>
            </a:r>
            <a:r>
              <a:rPr lang="en-GB" altLang="sr-Latn-RS" sz="2000" i="1" dirty="0" err="1">
                <a:ea typeface="ＭＳ Ｐゴシック" pitchFamily="34" charset="-128"/>
              </a:rPr>
              <a:t>comprendre</a:t>
            </a:r>
            <a:r>
              <a:rPr lang="en-GB" altLang="sr-Latn-RS" sz="2000" i="1" dirty="0">
                <a:ea typeface="ＭＳ Ｐゴシック" pitchFamily="34" charset="-128"/>
              </a:rPr>
              <a:t> le </a:t>
            </a:r>
            <a:r>
              <a:rPr lang="en-GB" altLang="sr-Latn-RS" sz="2000" i="1" dirty="0" err="1">
                <a:ea typeface="ＭＳ Ｐゴシック" pitchFamily="34" charset="-128"/>
              </a:rPr>
              <a:t>fonctionnement</a:t>
            </a:r>
            <a:r>
              <a:rPr lang="en-GB" altLang="sr-Latn-RS" sz="2000" i="1" dirty="0">
                <a:ea typeface="ＭＳ Ｐゴシック" pitchFamily="34" charset="-128"/>
              </a:rPr>
              <a:t> du </a:t>
            </a:r>
            <a:r>
              <a:rPr lang="en-GB" altLang="sr-Latn-RS" sz="2000" i="1" dirty="0" err="1">
                <a:ea typeface="ＭＳ Ｐゴシック" pitchFamily="34" charset="-128"/>
              </a:rPr>
              <a:t>système</a:t>
            </a:r>
            <a:endParaRPr lang="en-GB" altLang="sr-Latn-RS" sz="2000" i="1" dirty="0">
              <a:ea typeface="ＭＳ Ｐゴシック" pitchFamily="34" charset="-128"/>
            </a:endParaRPr>
          </a:p>
        </p:txBody>
      </p:sp>
    </p:spTree>
    <p:extLst>
      <p:ext uri="{BB962C8B-B14F-4D97-AF65-F5344CB8AC3E}">
        <p14:creationId xmlns:p14="http://schemas.microsoft.com/office/powerpoint/2010/main" val="4066296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xmlns="" id="{1ACE1977-077C-4734-AAFB-24DB6415AE98}"/>
              </a:ext>
            </a:extLst>
          </p:cNvPr>
          <p:cNvSpPr txBox="1">
            <a:spLocks/>
          </p:cNvSpPr>
          <p:nvPr/>
        </p:nvSpPr>
        <p:spPr bwMode="auto">
          <a:xfrm>
            <a:off x="312057" y="1480979"/>
            <a:ext cx="8519885" cy="4678679"/>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800" b="1" i="1" dirty="0" err="1">
                <a:ea typeface="ＭＳ Ｐゴシック" pitchFamily="34" charset="-128"/>
              </a:rPr>
              <a:t>Saisir</a:t>
            </a:r>
            <a:r>
              <a:rPr lang="en-GB" altLang="sr-Latn-RS" sz="2800" b="1" i="1" dirty="0">
                <a:ea typeface="ＭＳ Ｐゴシック" pitchFamily="34" charset="-128"/>
              </a:rPr>
              <a:t> </a:t>
            </a:r>
            <a:r>
              <a:rPr lang="en-GB" altLang="sr-Latn-RS" sz="2800" b="1" i="1" dirty="0" err="1">
                <a:ea typeface="ＭＳ Ｐゴシック" pitchFamily="34" charset="-128"/>
              </a:rPr>
              <a:t>ou</a:t>
            </a:r>
            <a:r>
              <a:rPr lang="en-GB" altLang="sr-Latn-RS" sz="2800" b="1" i="1" dirty="0">
                <a:ea typeface="ＭＳ Ｐゴシック" pitchFamily="34" charset="-128"/>
              </a:rPr>
              <a:t> </a:t>
            </a:r>
            <a:r>
              <a:rPr lang="en-GB" altLang="sr-Latn-RS" sz="2800" b="1" i="1" dirty="0" err="1">
                <a:ea typeface="ＭＳ Ｐゴシック" pitchFamily="34" charset="-128"/>
              </a:rPr>
              <a:t>sécuriser</a:t>
            </a:r>
            <a:r>
              <a:rPr lang="en-GB" altLang="sr-Latn-RS" sz="2800" b="1" i="1" dirty="0">
                <a:ea typeface="ＭＳ Ｐゴシック" pitchFamily="34" charset="-128"/>
              </a:rPr>
              <a:t> de manière </a:t>
            </a:r>
            <a:r>
              <a:rPr lang="en-GB" altLang="sr-Latn-RS" sz="2800" b="1" i="1" dirty="0" err="1">
                <a:ea typeface="ＭＳ Ｐゴシック" pitchFamily="34" charset="-128"/>
              </a:rPr>
              <a:t>similaire</a:t>
            </a:r>
            <a:r>
              <a:rPr lang="en-GB" altLang="sr-Latn-RS" sz="2800" b="1" i="1" dirty="0">
                <a:ea typeface="ＭＳ Ｐゴシック" pitchFamily="34" charset="-128"/>
              </a:rPr>
              <a:t> les </a:t>
            </a:r>
            <a:r>
              <a:rPr lang="en-GB" altLang="sr-Latn-RS" sz="2800" b="1" i="1" dirty="0" err="1">
                <a:ea typeface="ＭＳ Ｐゴシック" pitchFamily="34" charset="-128"/>
              </a:rPr>
              <a:t>données</a:t>
            </a:r>
            <a:r>
              <a:rPr lang="en-GB" altLang="sr-Latn-RS" sz="2800" b="1" i="1" dirty="0">
                <a:ea typeface="ＭＳ Ｐゴシック" pitchFamily="34" charset="-128"/>
              </a:rPr>
              <a:t> </a:t>
            </a:r>
            <a:r>
              <a:rPr lang="en-GB" altLang="sr-Latn-RS" sz="2800" b="1" i="1" dirty="0" err="1">
                <a:ea typeface="ＭＳ Ｐゴシック" pitchFamily="34" charset="-128"/>
              </a:rPr>
              <a:t>informatiques</a:t>
            </a:r>
            <a:r>
              <a:rPr lang="en-GB" altLang="sr-Latn-RS" sz="2800" b="1" i="1" dirty="0">
                <a:ea typeface="ＭＳ Ｐゴシック" pitchFamily="34" charset="-128"/>
              </a:rPr>
              <a:t> </a:t>
            </a:r>
            <a:r>
              <a:rPr lang="en-GB" altLang="sr-Latn-RS" sz="2800" b="1" i="1" dirty="0" err="1">
                <a:ea typeface="ＭＳ Ｐゴシック" pitchFamily="34" charset="-128"/>
              </a:rPr>
              <a:t>accessibles</a:t>
            </a:r>
            <a:endParaRPr lang="en-GB" altLang="sr-Latn-RS" sz="28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endParaRPr lang="en-GB" altLang="sr-Latn-RS" sz="2400"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400" dirty="0" err="1">
                <a:ea typeface="ＭＳ Ｐゴシック" pitchFamily="34" charset="-128"/>
              </a:rPr>
              <a:t>Saisie</a:t>
            </a:r>
            <a:r>
              <a:rPr lang="en-GB" altLang="sr-Latn-RS" sz="2400" dirty="0">
                <a:ea typeface="ＭＳ Ｐゴシック" pitchFamily="34" charset="-128"/>
              </a:rPr>
              <a:t> physique</a:t>
            </a:r>
          </a:p>
          <a:p>
            <a:pPr marL="0" indent="0" algn="ctr" eaLnBrk="1" hangingPunct="1">
              <a:lnSpc>
                <a:spcPct val="80000"/>
              </a:lnSpc>
              <a:spcBef>
                <a:spcPts val="600"/>
              </a:spcBef>
              <a:spcAft>
                <a:spcPts val="1200"/>
              </a:spcAft>
              <a:buFont typeface="Arial" pitchFamily="34" charset="0"/>
              <a:buNone/>
              <a:defRPr/>
            </a:pPr>
            <a:r>
              <a:rPr lang="en-GB" altLang="sr-Latn-RS" sz="2400" dirty="0" err="1">
                <a:ea typeface="ＭＳ Ｐゴシック" pitchFamily="34" charset="-128"/>
              </a:rPr>
              <a:t>Saisie</a:t>
            </a:r>
            <a:r>
              <a:rPr lang="en-GB" altLang="sr-Latn-RS" sz="2400" dirty="0">
                <a:ea typeface="ＭＳ Ｐゴシック" pitchFamily="34" charset="-128"/>
              </a:rPr>
              <a:t> par simple </a:t>
            </a:r>
            <a:r>
              <a:rPr lang="en-GB" altLang="sr-Latn-RS" sz="2400" dirty="0" err="1">
                <a:ea typeface="ＭＳ Ｐゴシック" pitchFamily="34" charset="-128"/>
              </a:rPr>
              <a:t>copie</a:t>
            </a:r>
            <a:r>
              <a:rPr lang="en-GB" altLang="sr-Latn-RS" sz="2400" dirty="0">
                <a:ea typeface="ＭＳ Ｐゴシック" pitchFamily="34" charset="-128"/>
              </a:rPr>
              <a:t> des </a:t>
            </a:r>
            <a:r>
              <a:rPr lang="en-GB" altLang="sr-Latn-RS" sz="2400" dirty="0" err="1">
                <a:ea typeface="ＭＳ Ｐゴシック" pitchFamily="34" charset="-128"/>
              </a:rPr>
              <a:t>données</a:t>
            </a:r>
            <a:endParaRPr lang="en-GB" altLang="sr-Latn-RS" sz="2400"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400" dirty="0">
                <a:ea typeface="ＭＳ Ｐゴシック" pitchFamily="34" charset="-128"/>
              </a:rPr>
              <a:t>La </a:t>
            </a:r>
            <a:r>
              <a:rPr lang="en-GB" altLang="sr-Latn-RS" sz="2400" dirty="0" err="1">
                <a:ea typeface="ＭＳ Ｐゴシック" pitchFamily="34" charset="-128"/>
              </a:rPr>
              <a:t>saisie</a:t>
            </a:r>
            <a:r>
              <a:rPr lang="en-GB" altLang="sr-Latn-RS" sz="2400" dirty="0">
                <a:ea typeface="ＭＳ Ｐゴシック" pitchFamily="34" charset="-128"/>
              </a:rPr>
              <a:t> </a:t>
            </a:r>
            <a:r>
              <a:rPr lang="en-GB" altLang="sr-Latn-RS" sz="2400" dirty="0" err="1">
                <a:ea typeface="ＭＳ Ｐゴシック" pitchFamily="34" charset="-128"/>
              </a:rPr>
              <a:t>comme</a:t>
            </a:r>
            <a:r>
              <a:rPr lang="en-GB" altLang="sr-Latn-RS" sz="2400" dirty="0">
                <a:ea typeface="ＭＳ Ｐゴシック" pitchFamily="34" charset="-128"/>
              </a:rPr>
              <a:t> </a:t>
            </a:r>
            <a:r>
              <a:rPr lang="en-GB" altLang="sr-Latn-RS" sz="2400" dirty="0" err="1">
                <a:ea typeface="ＭＳ Ｐゴシック" pitchFamily="34" charset="-128"/>
              </a:rPr>
              <a:t>maintien</a:t>
            </a:r>
            <a:r>
              <a:rPr lang="en-GB" altLang="sr-Latn-RS" sz="2400" dirty="0">
                <a:ea typeface="ＭＳ Ｐゴシック" pitchFamily="34" charset="-128"/>
              </a:rPr>
              <a:t> de </a:t>
            </a:r>
            <a:r>
              <a:rPr lang="en-GB" altLang="sr-Latn-RS" sz="2400" dirty="0" err="1">
                <a:ea typeface="ＭＳ Ｐゴシック" pitchFamily="34" charset="-128"/>
              </a:rPr>
              <a:t>l'intégrité</a:t>
            </a:r>
            <a:r>
              <a:rPr lang="en-GB" altLang="sr-Latn-RS" sz="2400" dirty="0">
                <a:ea typeface="ＭＳ Ｐゴシック" pitchFamily="34" charset="-128"/>
              </a:rPr>
              <a:t> de </a:t>
            </a:r>
            <a:r>
              <a:rPr lang="en-GB" altLang="sr-Latn-RS" sz="2400" dirty="0" err="1">
                <a:ea typeface="ＭＳ Ｐゴシック" pitchFamily="34" charset="-128"/>
              </a:rPr>
              <a:t>ces</a:t>
            </a:r>
            <a:r>
              <a:rPr lang="en-GB" altLang="sr-Latn-RS" sz="2400" dirty="0">
                <a:ea typeface="ＭＳ Ｐゴシック" pitchFamily="34" charset="-128"/>
              </a:rPr>
              <a:t> </a:t>
            </a:r>
            <a:r>
              <a:rPr lang="en-GB" altLang="sr-Latn-RS" sz="2400" dirty="0" err="1">
                <a:ea typeface="ＭＳ Ｐゴシック" pitchFamily="34" charset="-128"/>
              </a:rPr>
              <a:t>données</a:t>
            </a:r>
            <a:r>
              <a:rPr lang="en-GB" altLang="sr-Latn-RS" sz="2400" dirty="0">
                <a:ea typeface="ＭＳ Ｐゴシック" pitchFamily="34" charset="-128"/>
              </a:rPr>
              <a:t>, </a:t>
            </a:r>
            <a:r>
              <a:rPr lang="en-GB" altLang="sr-Latn-RS" sz="2400" dirty="0" err="1">
                <a:ea typeface="ＭＳ Ｐゴシック" pitchFamily="34" charset="-128"/>
              </a:rPr>
              <a:t>en</a:t>
            </a:r>
            <a:r>
              <a:rPr lang="en-GB" altLang="sr-Latn-RS" sz="2400" dirty="0">
                <a:ea typeface="ＭＳ Ｐゴシック" pitchFamily="34" charset="-128"/>
              </a:rPr>
              <a:t> </a:t>
            </a:r>
            <a:r>
              <a:rPr lang="en-GB" altLang="sr-Latn-RS" sz="2400" dirty="0" err="1">
                <a:ea typeface="ＭＳ Ｐゴシック" pitchFamily="34" charset="-128"/>
              </a:rPr>
              <a:t>conservant</a:t>
            </a:r>
            <a:r>
              <a:rPr lang="en-GB" altLang="sr-Latn-RS" sz="2400" dirty="0">
                <a:ea typeface="ＭＳ Ｐゴシック" pitchFamily="34" charset="-128"/>
              </a:rPr>
              <a:t> les </a:t>
            </a:r>
            <a:r>
              <a:rPr lang="en-GB" altLang="sr-Latn-RS" sz="2400" dirty="0" err="1">
                <a:ea typeface="ＭＳ Ｐゴシック" pitchFamily="34" charset="-128"/>
              </a:rPr>
              <a:t>données</a:t>
            </a:r>
            <a:r>
              <a:rPr lang="en-GB" altLang="sr-Latn-RS" sz="2400" dirty="0">
                <a:ea typeface="ＭＳ Ｐゴシック" pitchFamily="34" charset="-128"/>
              </a:rPr>
              <a:t> dans </a:t>
            </a:r>
            <a:r>
              <a:rPr lang="en-GB" altLang="sr-Latn-RS" sz="2400" dirty="0" err="1">
                <a:ea typeface="ＭＳ Ｐゴシック" pitchFamily="34" charset="-128"/>
              </a:rPr>
              <a:t>l'ordinateur</a:t>
            </a:r>
            <a:r>
              <a:rPr lang="en-GB" altLang="sr-Latn-RS" sz="2400" dirty="0">
                <a:ea typeface="ＭＳ Ｐゴシック" pitchFamily="34" charset="-128"/>
              </a:rPr>
              <a:t> </a:t>
            </a:r>
            <a:r>
              <a:rPr lang="en-GB" altLang="sr-Latn-RS" sz="2400" dirty="0" err="1">
                <a:ea typeface="ＭＳ Ｐゴシック" pitchFamily="34" charset="-128"/>
              </a:rPr>
              <a:t>où</a:t>
            </a:r>
            <a:r>
              <a:rPr lang="en-GB" altLang="sr-Latn-RS" sz="2400" dirty="0">
                <a:ea typeface="ＭＳ Ｐゴシック" pitchFamily="34" charset="-128"/>
              </a:rPr>
              <a:t> </a:t>
            </a:r>
            <a:r>
              <a:rPr lang="en-GB" altLang="sr-Latn-RS" sz="2400" dirty="0" err="1">
                <a:ea typeface="ＭＳ Ｐゴシック" pitchFamily="34" charset="-128"/>
              </a:rPr>
              <a:t>elles</a:t>
            </a:r>
            <a:r>
              <a:rPr lang="en-GB" altLang="sr-Latn-RS" sz="2400" dirty="0">
                <a:ea typeface="ＭＳ Ｐゴシック" pitchFamily="34" charset="-128"/>
              </a:rPr>
              <a:t> </a:t>
            </a:r>
            <a:r>
              <a:rPr lang="en-GB" altLang="sr-Latn-RS" sz="2400" dirty="0" err="1">
                <a:ea typeface="ＭＳ Ｐゴシック" pitchFamily="34" charset="-128"/>
              </a:rPr>
              <a:t>sont</a:t>
            </a:r>
            <a:r>
              <a:rPr lang="en-GB" altLang="sr-Latn-RS" sz="2400" dirty="0">
                <a:ea typeface="ＭＳ Ｐゴシック" pitchFamily="34" charset="-128"/>
              </a:rPr>
              <a:t> </a:t>
            </a:r>
            <a:r>
              <a:rPr lang="en-GB" altLang="sr-Latn-RS" sz="2400" dirty="0" err="1">
                <a:ea typeface="ＭＳ Ｐゴシック" pitchFamily="34" charset="-128"/>
              </a:rPr>
              <a:t>stockées</a:t>
            </a:r>
            <a:endParaRPr lang="en-GB" altLang="sr-Latn-RS" sz="2400"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400" dirty="0">
                <a:ea typeface="ＭＳ Ｐゴシック" pitchFamily="34" charset="-128"/>
              </a:rPr>
              <a:t>la </a:t>
            </a:r>
            <a:r>
              <a:rPr lang="en-GB" altLang="sr-Latn-RS" sz="2400" dirty="0" err="1">
                <a:ea typeface="ＭＳ Ｐゴシック" pitchFamily="34" charset="-128"/>
              </a:rPr>
              <a:t>saisie</a:t>
            </a:r>
            <a:r>
              <a:rPr lang="en-GB" altLang="sr-Latn-RS" sz="2400" dirty="0">
                <a:ea typeface="ＭＳ Ｐゴシック" pitchFamily="34" charset="-128"/>
              </a:rPr>
              <a:t>, </a:t>
            </a:r>
            <a:r>
              <a:rPr lang="en-GB" altLang="sr-Latn-RS" sz="2400" dirty="0" err="1">
                <a:ea typeface="ＭＳ Ｐゴシック" pitchFamily="34" charset="-128"/>
              </a:rPr>
              <a:t>en</a:t>
            </a:r>
            <a:r>
              <a:rPr lang="en-GB" altLang="sr-Latn-RS" sz="2400" dirty="0">
                <a:ea typeface="ＭＳ Ｐゴシック" pitchFamily="34" charset="-128"/>
              </a:rPr>
              <a:t> </a:t>
            </a:r>
            <a:r>
              <a:rPr lang="en-GB" altLang="sr-Latn-RS" sz="2400" dirty="0" err="1">
                <a:ea typeface="ＭＳ Ｐゴシック" pitchFamily="34" charset="-128"/>
              </a:rPr>
              <a:t>imposant</a:t>
            </a:r>
            <a:r>
              <a:rPr lang="en-GB" altLang="sr-Latn-RS" sz="2400" dirty="0">
                <a:ea typeface="ＭＳ Ｐゴシック" pitchFamily="34" charset="-128"/>
              </a:rPr>
              <a:t> </a:t>
            </a:r>
            <a:r>
              <a:rPr lang="en-GB" altLang="sr-Latn-RS" sz="2400" dirty="0" err="1">
                <a:ea typeface="ＭＳ Ｐゴシック" pitchFamily="34" charset="-128"/>
              </a:rPr>
              <a:t>l'impossibilité</a:t>
            </a:r>
            <a:r>
              <a:rPr lang="en-GB" altLang="sr-Latn-RS" sz="2400" dirty="0">
                <a:ea typeface="ＭＳ Ｐゴシック" pitchFamily="34" charset="-128"/>
              </a:rPr>
              <a:t> </a:t>
            </a:r>
            <a:r>
              <a:rPr lang="en-GB" altLang="sr-Latn-RS" sz="2400" dirty="0" err="1">
                <a:ea typeface="ＭＳ Ｐゴシック" pitchFamily="34" charset="-128"/>
              </a:rPr>
              <a:t>d'accéder</a:t>
            </a:r>
            <a:r>
              <a:rPr lang="en-GB" altLang="sr-Latn-RS" sz="2400" dirty="0">
                <a:ea typeface="ＭＳ Ｐゴシック" pitchFamily="34" charset="-128"/>
              </a:rPr>
              <a:t> aux </a:t>
            </a:r>
            <a:r>
              <a:rPr lang="en-GB" altLang="sr-Latn-RS" sz="2400" dirty="0" err="1">
                <a:ea typeface="ＭＳ Ｐゴシック" pitchFamily="34" charset="-128"/>
              </a:rPr>
              <a:t>données</a:t>
            </a:r>
            <a:r>
              <a:rPr lang="en-GB" altLang="sr-Latn-RS" sz="2400" dirty="0">
                <a:ea typeface="ＭＳ Ｐゴシック" pitchFamily="34" charset="-128"/>
              </a:rPr>
              <a:t>, </a:t>
            </a:r>
            <a:r>
              <a:rPr lang="en-GB" altLang="sr-Latn-RS" sz="2400" dirty="0" err="1">
                <a:ea typeface="ＭＳ Ｐゴシック" pitchFamily="34" charset="-128"/>
              </a:rPr>
              <a:t>voire</a:t>
            </a:r>
            <a:r>
              <a:rPr lang="en-GB" altLang="sr-Latn-RS" sz="2400" dirty="0">
                <a:ea typeface="ＭＳ Ｐゴシック" pitchFamily="34" charset="-128"/>
              </a:rPr>
              <a:t> le </a:t>
            </a:r>
            <a:r>
              <a:rPr lang="en-GB" altLang="sr-Latn-RS" sz="2400" dirty="0" err="1">
                <a:ea typeface="ＭＳ Ｐゴシック" pitchFamily="34" charset="-128"/>
              </a:rPr>
              <a:t>retrait</a:t>
            </a:r>
            <a:r>
              <a:rPr lang="en-GB" altLang="sr-Latn-RS" sz="2400" dirty="0">
                <a:ea typeface="ＭＳ Ｐゴシック" pitchFamily="34" charset="-128"/>
              </a:rPr>
              <a:t> de </a:t>
            </a:r>
            <a:r>
              <a:rPr lang="en-GB" altLang="sr-Latn-RS" sz="2400" dirty="0" err="1">
                <a:ea typeface="ＭＳ Ｐゴシック" pitchFamily="34" charset="-128"/>
              </a:rPr>
              <a:t>certaines</a:t>
            </a:r>
            <a:r>
              <a:rPr lang="en-GB" altLang="sr-Latn-RS" sz="2400" dirty="0">
                <a:ea typeface="ＭＳ Ｐゴシック" pitchFamily="34" charset="-128"/>
              </a:rPr>
              <a:t> </a:t>
            </a:r>
            <a:r>
              <a:rPr lang="en-GB" altLang="sr-Latn-RS" sz="2400" dirty="0" err="1">
                <a:ea typeface="ＭＳ Ｐゴシック" pitchFamily="34" charset="-128"/>
              </a:rPr>
              <a:t>données</a:t>
            </a:r>
            <a:r>
              <a:rPr lang="en-GB" altLang="sr-Latn-RS" sz="2400" dirty="0">
                <a:ea typeface="ＭＳ Ｐゴシック" pitchFamily="34" charset="-128"/>
              </a:rPr>
              <a:t> d'un </a:t>
            </a:r>
            <a:r>
              <a:rPr lang="en-GB" altLang="sr-Latn-RS" sz="2400" dirty="0" err="1">
                <a:ea typeface="ＭＳ Ｐゴシック" pitchFamily="34" charset="-128"/>
              </a:rPr>
              <a:t>ordinateur</a:t>
            </a:r>
            <a:r>
              <a:rPr lang="en-GB" altLang="sr-Latn-RS" sz="2400" dirty="0">
                <a:ea typeface="ＭＳ Ｐゴシック" pitchFamily="34" charset="-128"/>
              </a:rPr>
              <a:t> </a:t>
            </a:r>
            <a:r>
              <a:rPr lang="en-GB" altLang="sr-Latn-RS" sz="2400" dirty="0" err="1">
                <a:ea typeface="ＭＳ Ｐゴシック" pitchFamily="34" charset="-128"/>
              </a:rPr>
              <a:t>ou</a:t>
            </a:r>
            <a:r>
              <a:rPr lang="en-GB" altLang="sr-Latn-RS" sz="2400" dirty="0">
                <a:ea typeface="ＭＳ Ｐゴシック" pitchFamily="34" charset="-128"/>
              </a:rPr>
              <a:t> d'un </a:t>
            </a:r>
            <a:r>
              <a:rPr lang="en-GB" altLang="sr-Latn-RS" sz="2400" dirty="0" err="1">
                <a:ea typeface="ＭＳ Ｐゴシック" pitchFamily="34" charset="-128"/>
              </a:rPr>
              <a:t>système</a:t>
            </a:r>
            <a:r>
              <a:rPr lang="en-GB" altLang="sr-Latn-RS" sz="2400" dirty="0">
                <a:ea typeface="ＭＳ Ｐゴシック" pitchFamily="34" charset="-128"/>
              </a:rPr>
              <a:t> </a:t>
            </a:r>
            <a:r>
              <a:rPr lang="en-GB" altLang="sr-Latn-RS" sz="2400" dirty="0" err="1">
                <a:ea typeface="ＭＳ Ｐゴシック" pitchFamily="34" charset="-128"/>
              </a:rPr>
              <a:t>informatique</a:t>
            </a:r>
            <a:r>
              <a:rPr lang="en-GB" altLang="sr-Latn-RS" sz="2400" dirty="0">
                <a:ea typeface="ＭＳ Ｐゴシック" pitchFamily="34" charset="-128"/>
              </a:rPr>
              <a:t> </a:t>
            </a:r>
            <a:r>
              <a:rPr lang="en-GB" altLang="sr-Latn-RS" sz="2400" dirty="0" err="1">
                <a:ea typeface="ＭＳ Ｐゴシック" pitchFamily="34" charset="-128"/>
              </a:rPr>
              <a:t>déterminé</a:t>
            </a:r>
            <a:endParaRPr lang="en-GB" altLang="sr-Latn-RS" sz="2400" dirty="0">
              <a:ea typeface="ＭＳ Ｐゴシック" pitchFamily="34" charset="-128"/>
            </a:endParaRPr>
          </a:p>
        </p:txBody>
      </p:sp>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Perquisitions et </a:t>
            </a:r>
            <a:r>
              <a:rPr lang="en-GB" sz="2700" dirty="0" err="1">
                <a:solidFill>
                  <a:schemeClr val="bg1"/>
                </a:solidFill>
                <a:latin typeface="Verdana" panose="020B0604030504040204" pitchFamily="34" charset="0"/>
                <a:ea typeface="Verdana" panose="020B0604030504040204" pitchFamily="34" charset="0"/>
                <a:cs typeface="Verdana" charset="0"/>
              </a:rPr>
              <a:t>saisies</a:t>
            </a:r>
            <a:r>
              <a:rPr lang="en-GB" sz="2700" dirty="0">
                <a:solidFill>
                  <a:schemeClr val="bg1"/>
                </a:solidFill>
                <a:latin typeface="Verdana" panose="020B0604030504040204" pitchFamily="34" charset="0"/>
                <a:ea typeface="Verdana" panose="020B0604030504040204" pitchFamily="34" charset="0"/>
                <a:cs typeface="Verdana" charset="0"/>
              </a:rPr>
              <a:t> </a:t>
            </a:r>
          </a:p>
          <a:p>
            <a:pPr algn="r"/>
            <a:r>
              <a:rPr lang="en-GB" sz="2700" dirty="0">
                <a:solidFill>
                  <a:schemeClr val="bg1"/>
                </a:solidFill>
                <a:latin typeface="Verdana" panose="020B0604030504040204" pitchFamily="34" charset="0"/>
                <a:ea typeface="Verdana" panose="020B0604030504040204" pitchFamily="34" charset="0"/>
                <a:cs typeface="Verdana" charset="0"/>
              </a:rPr>
              <a:t>de </a:t>
            </a:r>
            <a:r>
              <a:rPr lang="en-GB" sz="2700" dirty="0" err="1">
                <a:solidFill>
                  <a:schemeClr val="bg1"/>
                </a:solidFill>
                <a:latin typeface="Verdana" panose="020B0604030504040204" pitchFamily="34" charset="0"/>
                <a:ea typeface="Verdana" panose="020B0604030504040204" pitchFamily="34" charset="0"/>
                <a:cs typeface="Verdana" charset="0"/>
              </a:rPr>
              <a:t>données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informatiques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stockées</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603422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12AB4173-4462-4D5F-831E-EB1B7CB48C3D}"/>
              </a:ext>
            </a:extLst>
          </p:cNvPr>
          <p:cNvPicPr>
            <a:picLocks noChangeAspect="1"/>
          </p:cNvPicPr>
          <p:nvPr/>
        </p:nvPicPr>
        <p:blipFill>
          <a:blip r:embed="rId3"/>
          <a:stretch>
            <a:fillRect/>
          </a:stretch>
        </p:blipFill>
        <p:spPr>
          <a:xfrm>
            <a:off x="0" y="1294237"/>
            <a:ext cx="9144000" cy="5052164"/>
          </a:xfrm>
          <a:prstGeom prst="rect">
            <a:avLst/>
          </a:prstGeom>
        </p:spPr>
      </p:pic>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Perquisitions et </a:t>
            </a:r>
            <a:r>
              <a:rPr lang="en-GB" sz="2700" dirty="0" err="1">
                <a:solidFill>
                  <a:schemeClr val="bg1"/>
                </a:solidFill>
                <a:latin typeface="Verdana" panose="020B0604030504040204" pitchFamily="34" charset="0"/>
                <a:ea typeface="Verdana" panose="020B0604030504040204" pitchFamily="34" charset="0"/>
                <a:cs typeface="Verdana" charset="0"/>
              </a:rPr>
              <a:t>saisies</a:t>
            </a:r>
            <a:r>
              <a:rPr lang="en-GB" sz="2700" dirty="0">
                <a:solidFill>
                  <a:schemeClr val="bg1"/>
                </a:solidFill>
                <a:latin typeface="Verdana" panose="020B0604030504040204" pitchFamily="34" charset="0"/>
                <a:ea typeface="Verdana" panose="020B0604030504040204" pitchFamily="34" charset="0"/>
                <a:cs typeface="Verdana" charset="0"/>
              </a:rPr>
              <a:t> </a:t>
            </a:r>
          </a:p>
          <a:p>
            <a:pPr algn="r"/>
            <a:r>
              <a:rPr lang="en-GB" sz="2700" dirty="0">
                <a:solidFill>
                  <a:schemeClr val="bg1"/>
                </a:solidFill>
                <a:latin typeface="Verdana" panose="020B0604030504040204" pitchFamily="34" charset="0"/>
                <a:ea typeface="Verdana" panose="020B0604030504040204" pitchFamily="34" charset="0"/>
                <a:cs typeface="Verdana" charset="0"/>
              </a:rPr>
              <a:t>de </a:t>
            </a:r>
            <a:r>
              <a:rPr lang="en-GB" sz="2700" dirty="0" err="1">
                <a:solidFill>
                  <a:schemeClr val="bg1"/>
                </a:solidFill>
                <a:latin typeface="Verdana" panose="020B0604030504040204" pitchFamily="34" charset="0"/>
                <a:ea typeface="Verdana" panose="020B0604030504040204" pitchFamily="34" charset="0"/>
                <a:cs typeface="Verdana" charset="0"/>
              </a:rPr>
              <a:t>données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informatiques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stockées</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859061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630D598A-3BAC-4066-913A-19FFCE5649B9}"/>
              </a:ext>
            </a:extLst>
          </p:cNvPr>
          <p:cNvPicPr>
            <a:picLocks noChangeAspect="1"/>
          </p:cNvPicPr>
          <p:nvPr/>
        </p:nvPicPr>
        <p:blipFill>
          <a:blip r:embed="rId3"/>
          <a:stretch>
            <a:fillRect/>
          </a:stretch>
        </p:blipFill>
        <p:spPr>
          <a:xfrm>
            <a:off x="0" y="1366837"/>
            <a:ext cx="9144000" cy="5136729"/>
          </a:xfrm>
          <a:prstGeom prst="rect">
            <a:avLst/>
          </a:prstGeom>
        </p:spPr>
      </p:pic>
      <p:sp>
        <p:nvSpPr>
          <p:cNvPr id="12"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Perquisitions et </a:t>
            </a:r>
            <a:r>
              <a:rPr lang="en-GB" sz="2700" dirty="0" err="1">
                <a:solidFill>
                  <a:schemeClr val="bg1"/>
                </a:solidFill>
                <a:latin typeface="Verdana" panose="020B0604030504040204" pitchFamily="34" charset="0"/>
                <a:ea typeface="Verdana" panose="020B0604030504040204" pitchFamily="34" charset="0"/>
                <a:cs typeface="Verdana" charset="0"/>
              </a:rPr>
              <a:t>saisies</a:t>
            </a:r>
            <a:r>
              <a:rPr lang="en-GB" sz="2700" dirty="0">
                <a:solidFill>
                  <a:schemeClr val="bg1"/>
                </a:solidFill>
                <a:latin typeface="Verdana" panose="020B0604030504040204" pitchFamily="34" charset="0"/>
                <a:ea typeface="Verdana" panose="020B0604030504040204" pitchFamily="34" charset="0"/>
                <a:cs typeface="Verdana" charset="0"/>
              </a:rPr>
              <a:t> </a:t>
            </a:r>
          </a:p>
          <a:p>
            <a:pPr algn="r"/>
            <a:r>
              <a:rPr lang="en-GB" sz="2700" dirty="0">
                <a:solidFill>
                  <a:schemeClr val="bg1"/>
                </a:solidFill>
                <a:latin typeface="Verdana" panose="020B0604030504040204" pitchFamily="34" charset="0"/>
                <a:ea typeface="Verdana" panose="020B0604030504040204" pitchFamily="34" charset="0"/>
                <a:cs typeface="Verdana" charset="0"/>
              </a:rPr>
              <a:t>de </a:t>
            </a:r>
            <a:r>
              <a:rPr lang="en-GB" sz="2700" dirty="0" err="1">
                <a:solidFill>
                  <a:schemeClr val="bg1"/>
                </a:solidFill>
                <a:latin typeface="Verdana" panose="020B0604030504040204" pitchFamily="34" charset="0"/>
                <a:ea typeface="Verdana" panose="020B0604030504040204" pitchFamily="34" charset="0"/>
                <a:cs typeface="Verdana" charset="0"/>
              </a:rPr>
              <a:t>données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informatiques</a:t>
            </a:r>
            <a:r>
              <a:rPr lang="en-GB" sz="2700" dirty="0">
                <a:solidFill>
                  <a:schemeClr val="bg1"/>
                </a:solidFill>
                <a:latin typeface="Verdana" panose="020B0604030504040204" pitchFamily="34" charset="0"/>
                <a:ea typeface="Verdana" panose="020B0604030504040204" pitchFamily="34" charset="0"/>
                <a:cs typeface="Verdana" charset="0"/>
              </a:rPr>
              <a:t> </a:t>
            </a:r>
            <a:r>
              <a:rPr lang="en-GB" sz="2700" dirty="0" err="1">
                <a:solidFill>
                  <a:schemeClr val="bg1"/>
                </a:solidFill>
                <a:latin typeface="Verdana" panose="020B0604030504040204" pitchFamily="34" charset="0"/>
                <a:ea typeface="Verdana" panose="020B0604030504040204" pitchFamily="34" charset="0"/>
                <a:cs typeface="Verdana" charset="0"/>
              </a:rPr>
              <a:t>stockées</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4637054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1641</TotalTime>
  <Words>10799</Words>
  <Application>Microsoft Office PowerPoint</Application>
  <PresentationFormat>Affichage à l'écran (4:3)</PresentationFormat>
  <Paragraphs>801</Paragraphs>
  <Slides>55</Slides>
  <Notes>50</Notes>
  <HiddenSlides>0</HiddenSlides>
  <MMClips>0</MMClips>
  <ScaleCrop>false</ScaleCrop>
  <HeadingPairs>
    <vt:vector size="8" baseType="variant">
      <vt:variant>
        <vt:lpstr>Polices utilisées</vt:lpstr>
      </vt:variant>
      <vt:variant>
        <vt:i4>9</vt:i4>
      </vt:variant>
      <vt:variant>
        <vt:lpstr>Thème</vt:lpstr>
      </vt:variant>
      <vt:variant>
        <vt:i4>1</vt:i4>
      </vt:variant>
      <vt:variant>
        <vt:lpstr>Serveurs OLE incorporés</vt:lpstr>
      </vt:variant>
      <vt:variant>
        <vt:i4>1</vt:i4>
      </vt:variant>
      <vt:variant>
        <vt:lpstr>Titres des diapositives</vt:lpstr>
      </vt:variant>
      <vt:variant>
        <vt:i4>55</vt:i4>
      </vt:variant>
    </vt:vector>
  </HeadingPairs>
  <TitlesOfParts>
    <vt:vector size="66" baseType="lpstr">
      <vt:lpstr>ＭＳ Ｐゴシック</vt:lpstr>
      <vt:lpstr>ＭＳ Ｐゴシック</vt:lpstr>
      <vt:lpstr>Arial</vt:lpstr>
      <vt:lpstr>Calibri</vt:lpstr>
      <vt:lpstr>Calibri (heading)</vt:lpstr>
      <vt:lpstr>Calibri Light</vt:lpstr>
      <vt:lpstr>Proxima Nova</vt:lpstr>
      <vt:lpstr>TiemposTextWeb</vt:lpstr>
      <vt:lpstr>Verdana</vt:lpstr>
      <vt:lpstr>Office Theme</vt:lpstr>
      <vt:lpstr>Bitmap Image</vt:lpstr>
      <vt:lpstr>Présentation PowerPoint</vt:lpstr>
      <vt:lpstr>Présentation PowerPoint</vt:lpstr>
      <vt:lpstr>Présentation PowerPoint</vt:lpstr>
      <vt:lpstr>Présentation PowerPoint</vt:lpstr>
      <vt:lpstr>PERQUISITIONS ET SAISIES des données informatiques stockées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LA COLLECTE EN TEMPS RÉEL DES DONNÉES RELATIVES AU TRAFIC</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L'INTERCEPTION DES DONNÉES RELATIVES AU CONTENU</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Rabiyatou BAH</cp:lastModifiedBy>
  <cp:revision>184</cp:revision>
  <dcterms:created xsi:type="dcterms:W3CDTF">2020-10-07T11:36:01Z</dcterms:created>
  <dcterms:modified xsi:type="dcterms:W3CDTF">2021-03-16T20:54:05Z</dcterms:modified>
</cp:coreProperties>
</file>